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aleway"/>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374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4F577D-4C37-4855-83BB-8B7B1892BA30}">
  <a:tblStyle styleId="{4D4F577D-4C37-4855-83BB-8B7B1892BA3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374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e1f131b4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0e1f131b4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0e1f131b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0e1f131b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e1f131b4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0e1f131b4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0e200c769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0e200c769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0e200c769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0e200c76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0e1f131b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0e1f131b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d6bf67b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1d6bf67b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d6bf67b8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1d6bf67b8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1d6bf67b8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1d6bf67b8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1d6bf67b87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1d6bf67b87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1d6bf67b8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1d6bf67b8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1fdd0567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1fdd0567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1fdd056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1fdd056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37d4efee3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37d4efee3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3a67326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3a67326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437d4efee3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437d4efee3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37d4efee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37d4efee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37d4efee3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37d4efee3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37d4efee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37d4efee3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8956c56a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8956c56a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1d6f2369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1d6f2369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d6f2369e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d6f2369e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22ffe147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22ffe147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8956c56a7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8956c56a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0804d1e6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0804d1e6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8956c56a7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8956c56a7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035af4850e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035af4850e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035af4850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035af4850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0e200c76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0e200c76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0804d1e60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0804d1e60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8956c56a7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8956c56a7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0e1f131b4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0e1f131b4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8956c56a7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8956c56a7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62664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22222"/>
                </a:solidFill>
              </a:rPr>
              <a:t>Depression Detection on Multi-Modal Data</a:t>
            </a:r>
            <a:endParaRPr sz="3600"/>
          </a:p>
        </p:txBody>
      </p:sp>
      <p:sp>
        <p:nvSpPr>
          <p:cNvPr id="136" name="Google Shape;136;p17"/>
          <p:cNvSpPr txBox="1"/>
          <p:nvPr>
            <p:ph idx="1" type="subTitle"/>
          </p:nvPr>
        </p:nvSpPr>
        <p:spPr>
          <a:xfrm>
            <a:off x="729600" y="2921750"/>
            <a:ext cx="46434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 the supervision of Prof. Anupam Agrawal</a:t>
            </a:r>
            <a:endParaRPr/>
          </a:p>
          <a:p>
            <a:pPr indent="0" lvl="0" marL="0" rtl="0" algn="l">
              <a:spcBef>
                <a:spcPts val="0"/>
              </a:spcBef>
              <a:spcAft>
                <a:spcPts val="0"/>
              </a:spcAft>
              <a:buNone/>
            </a:pPr>
            <a:r>
              <a:rPr lang="en"/>
              <a:t>Group No. - B8Gp1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idx="1" type="body"/>
          </p:nvPr>
        </p:nvSpPr>
        <p:spPr>
          <a:xfrm>
            <a:off x="715500" y="1296425"/>
            <a:ext cx="7713000" cy="39321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Char char="●"/>
            </a:pPr>
            <a:r>
              <a:rPr b="1" lang="en" sz="1500"/>
              <a:t>Dataset</a:t>
            </a:r>
            <a:endParaRPr b="1" sz="1500"/>
          </a:p>
          <a:p>
            <a:pPr indent="0" lvl="0" marL="457200" rtl="0" algn="just">
              <a:lnSpc>
                <a:spcPct val="115000"/>
              </a:lnSpc>
              <a:spcBef>
                <a:spcPts val="0"/>
              </a:spcBef>
              <a:spcAft>
                <a:spcPts val="0"/>
              </a:spcAft>
              <a:buNone/>
            </a:pPr>
            <a:r>
              <a:rPr lang="en" sz="1200"/>
              <a:t>Depression data set: Each user is labelled as depressed, 2009-2016</a:t>
            </a:r>
            <a:endParaRPr sz="1200"/>
          </a:p>
          <a:p>
            <a:pPr indent="0" lvl="0" marL="457200" rtl="0" algn="just">
              <a:lnSpc>
                <a:spcPct val="115000"/>
              </a:lnSpc>
              <a:spcBef>
                <a:spcPts val="0"/>
              </a:spcBef>
              <a:spcAft>
                <a:spcPts val="0"/>
              </a:spcAft>
              <a:buNone/>
            </a:pPr>
            <a:r>
              <a:rPr lang="en" sz="1200"/>
              <a:t>Non-depression data set: Each user is labelled as non-depressed</a:t>
            </a:r>
            <a:endParaRPr sz="1200"/>
          </a:p>
          <a:p>
            <a:pPr indent="0" lvl="0" marL="457200" rtl="0" algn="just">
              <a:lnSpc>
                <a:spcPct val="100000"/>
              </a:lnSpc>
              <a:spcBef>
                <a:spcPts val="0"/>
              </a:spcBef>
              <a:spcAft>
                <a:spcPts val="0"/>
              </a:spcAft>
              <a:buNone/>
            </a:pPr>
            <a:r>
              <a:rPr lang="en" sz="1200"/>
              <a:t>Depression-candidate data set: The authors collected are labelled as depression candidate, where the tweet was collected if contained the word “depress”.</a:t>
            </a:r>
            <a:endParaRPr sz="1200"/>
          </a:p>
          <a:p>
            <a:pPr indent="0" lvl="0" marL="457200" rtl="0" algn="just">
              <a:lnSpc>
                <a:spcPct val="100000"/>
              </a:lnSpc>
              <a:spcBef>
                <a:spcPts val="0"/>
              </a:spcBef>
              <a:spcAft>
                <a:spcPts val="0"/>
              </a:spcAft>
              <a:buNone/>
            </a:pPr>
            <a:r>
              <a:t/>
            </a:r>
            <a:endParaRPr sz="1200"/>
          </a:p>
          <a:p>
            <a:pPr indent="-323850" lvl="0" marL="457200" rtl="0" algn="just">
              <a:lnSpc>
                <a:spcPct val="100000"/>
              </a:lnSpc>
              <a:spcBef>
                <a:spcPts val="0"/>
              </a:spcBef>
              <a:spcAft>
                <a:spcPts val="0"/>
              </a:spcAft>
              <a:buSzPts val="1500"/>
              <a:buChar char="●"/>
            </a:pPr>
            <a:r>
              <a:rPr b="1" lang="en" sz="1500"/>
              <a:t>Result</a:t>
            </a:r>
            <a:endParaRPr b="1" sz="1500"/>
          </a:p>
          <a:p>
            <a:pPr indent="0" lvl="0" marL="457200" rtl="0" algn="just">
              <a:lnSpc>
                <a:spcPct val="115000"/>
              </a:lnSpc>
              <a:spcBef>
                <a:spcPts val="0"/>
              </a:spcBef>
              <a:spcAft>
                <a:spcPts val="0"/>
              </a:spcAft>
              <a:buNone/>
            </a:pPr>
            <a:r>
              <a:rPr lang="en" sz="1200">
                <a:highlight>
                  <a:schemeClr val="lt1"/>
                </a:highlight>
              </a:rPr>
              <a:t>The novel hybrid computational model for explainable Multi-Aspect Depression Detection with Hierarchical Attention Network (MDHAN) shows that training this hybrid network improves classification performance and identifies depressed users outperforming other strong methods and ensures adequate evidence to explain the prediction</a:t>
            </a:r>
            <a:endParaRPr sz="1200">
              <a:highlight>
                <a:schemeClr val="lt1"/>
              </a:highlight>
            </a:endParaRPr>
          </a:p>
          <a:p>
            <a:pPr indent="0" lvl="0" marL="457200" rtl="0" algn="just">
              <a:lnSpc>
                <a:spcPct val="100000"/>
              </a:lnSpc>
              <a:spcBef>
                <a:spcPts val="0"/>
              </a:spcBef>
              <a:spcAft>
                <a:spcPts val="0"/>
              </a:spcAft>
              <a:buNone/>
            </a:pPr>
            <a:r>
              <a:t/>
            </a:r>
            <a:endParaRPr sz="1200">
              <a:highlight>
                <a:schemeClr val="lt1"/>
              </a:highlight>
            </a:endParaRPr>
          </a:p>
          <a:p>
            <a:pPr indent="-323850" lvl="0" marL="457200" rtl="0" algn="just">
              <a:lnSpc>
                <a:spcPct val="100000"/>
              </a:lnSpc>
              <a:spcBef>
                <a:spcPts val="0"/>
              </a:spcBef>
              <a:spcAft>
                <a:spcPts val="0"/>
              </a:spcAft>
              <a:buSzPts val="1500"/>
              <a:buChar char="●"/>
            </a:pPr>
            <a:r>
              <a:rPr b="1" lang="en" sz="1500"/>
              <a:t>Future scope</a:t>
            </a:r>
            <a:endParaRPr b="1" sz="1500"/>
          </a:p>
          <a:p>
            <a:pPr indent="0" lvl="0" marL="457200" rtl="0" algn="just">
              <a:lnSpc>
                <a:spcPct val="115000"/>
              </a:lnSpc>
              <a:spcBef>
                <a:spcPts val="0"/>
              </a:spcBef>
              <a:spcAft>
                <a:spcPts val="0"/>
              </a:spcAft>
              <a:buNone/>
            </a:pPr>
            <a:r>
              <a:rPr lang="en" sz="1200"/>
              <a:t>Will analyze users’ tweets by considering topics and sentiments simultaneously to provide supporting evidence for each Depression DSM-IV criteria. Will also  go over social media content and use URLs, images, and a mix of short and long user-generated content with traditional web pages.</a:t>
            </a:r>
            <a:endParaRPr sz="1200"/>
          </a:p>
          <a:p>
            <a:pPr indent="0" lvl="0" marL="457200" rtl="0" algn="just">
              <a:lnSpc>
                <a:spcPct val="115000"/>
              </a:lnSpc>
              <a:spcBef>
                <a:spcPts val="0"/>
              </a:spcBef>
              <a:spcAft>
                <a:spcPts val="0"/>
              </a:spcAft>
              <a:buNone/>
            </a:pPr>
            <a:r>
              <a:t/>
            </a:r>
            <a:endParaRPr sz="1200"/>
          </a:p>
          <a:p>
            <a:pPr indent="0" lvl="0" marL="457200" rtl="0" algn="just">
              <a:spcBef>
                <a:spcPts val="0"/>
              </a:spcBef>
              <a:spcAft>
                <a:spcPts val="0"/>
              </a:spcAft>
              <a:buNone/>
            </a:pPr>
            <a:r>
              <a:t/>
            </a:r>
            <a:endParaRPr sz="1200">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725950" y="601300"/>
            <a:ext cx="8295000" cy="5352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rgbClr val="000000"/>
                </a:solidFill>
                <a:highlight>
                  <a:srgbClr val="FFFFFF"/>
                </a:highlight>
                <a:latin typeface="Lato"/>
                <a:ea typeface="Lato"/>
                <a:cs typeface="Lato"/>
                <a:sym typeface="Lato"/>
              </a:rPr>
              <a:t>3</a:t>
            </a:r>
            <a:r>
              <a:rPr lang="en" sz="1600">
                <a:solidFill>
                  <a:srgbClr val="000000"/>
                </a:solidFill>
                <a:highlight>
                  <a:srgbClr val="FFFFFF"/>
                </a:highlight>
                <a:latin typeface="Lato"/>
                <a:ea typeface="Lato"/>
                <a:cs typeface="Lato"/>
                <a:sym typeface="Lato"/>
              </a:rPr>
              <a:t>.  	</a:t>
            </a:r>
            <a:r>
              <a:rPr lang="en" sz="1600">
                <a:solidFill>
                  <a:srgbClr val="000000"/>
                </a:solidFill>
                <a:highlight>
                  <a:srgbClr val="FFFFFF"/>
                </a:highlight>
                <a:latin typeface="Lato"/>
                <a:ea typeface="Lato"/>
                <a:cs typeface="Lato"/>
                <a:sym typeface="Lato"/>
              </a:rPr>
              <a:t>Depression Detection by Analyzing Social Media Posts of User	</a:t>
            </a:r>
            <a:r>
              <a:rPr b="0" i="1" lang="en" sz="1600">
                <a:solidFill>
                  <a:srgbClr val="000000"/>
                </a:solidFill>
                <a:highlight>
                  <a:srgbClr val="FFFFFF"/>
                </a:highlight>
                <a:latin typeface="Lato"/>
                <a:ea typeface="Lato"/>
                <a:cs typeface="Lato"/>
                <a:sym typeface="Lato"/>
              </a:rPr>
              <a:t>[3]</a:t>
            </a:r>
            <a:endParaRPr b="0" i="1" sz="1800">
              <a:solidFill>
                <a:srgbClr val="000000"/>
              </a:solidFill>
              <a:highlight>
                <a:srgbClr val="FFFFFF"/>
              </a:highlight>
              <a:latin typeface="Lato"/>
              <a:ea typeface="Lato"/>
              <a:cs typeface="Lato"/>
              <a:sym typeface="Lato"/>
            </a:endParaRPr>
          </a:p>
          <a:p>
            <a:pPr indent="0" lvl="0" marL="0" rtl="0" algn="l">
              <a:spcBef>
                <a:spcPts val="0"/>
              </a:spcBef>
              <a:spcAft>
                <a:spcPts val="0"/>
              </a:spcAft>
              <a:buNone/>
            </a:pPr>
            <a:r>
              <a:t/>
            </a:r>
            <a:endParaRPr sz="2400">
              <a:solidFill>
                <a:srgbClr val="000000"/>
              </a:solidFill>
              <a:highlight>
                <a:srgbClr val="FFFFFF"/>
              </a:highlight>
            </a:endParaRPr>
          </a:p>
        </p:txBody>
      </p:sp>
      <p:sp>
        <p:nvSpPr>
          <p:cNvPr id="199" name="Google Shape;199;p27"/>
          <p:cNvSpPr txBox="1"/>
          <p:nvPr>
            <p:ph idx="1" type="body"/>
          </p:nvPr>
        </p:nvSpPr>
        <p:spPr>
          <a:xfrm>
            <a:off x="532800" y="1365625"/>
            <a:ext cx="8078400" cy="37779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Char char="●"/>
            </a:pPr>
            <a:r>
              <a:rPr b="1" lang="en" sz="1500"/>
              <a:t>Objective</a:t>
            </a:r>
            <a:endParaRPr b="1" sz="1500"/>
          </a:p>
          <a:p>
            <a:pPr indent="0" lvl="0" marL="457200" rtl="0" algn="just">
              <a:spcBef>
                <a:spcPts val="0"/>
              </a:spcBef>
              <a:spcAft>
                <a:spcPts val="0"/>
              </a:spcAft>
              <a:buNone/>
            </a:pPr>
            <a:r>
              <a:rPr lang="en" sz="1200">
                <a:highlight>
                  <a:srgbClr val="FFFFFF"/>
                </a:highlight>
              </a:rPr>
              <a:t>In this research, depression level detection is done using machine learning approach by analyzing the social media posts of user.</a:t>
            </a:r>
            <a:endParaRPr sz="1200">
              <a:highlight>
                <a:srgbClr val="FFFFFF"/>
              </a:highlight>
            </a:endParaRPr>
          </a:p>
          <a:p>
            <a:pPr indent="0" lvl="0" marL="0" rtl="0" algn="just">
              <a:spcBef>
                <a:spcPts val="0"/>
              </a:spcBef>
              <a:spcAft>
                <a:spcPts val="0"/>
              </a:spcAft>
              <a:buNone/>
            </a:pPr>
            <a:r>
              <a:t/>
            </a:r>
            <a:endParaRPr sz="1200">
              <a:highlight>
                <a:srgbClr val="FFFFFF"/>
              </a:highlight>
            </a:endParaRPr>
          </a:p>
          <a:p>
            <a:pPr indent="-323850" lvl="0" marL="457200" rtl="0" algn="just">
              <a:lnSpc>
                <a:spcPct val="150000"/>
              </a:lnSpc>
              <a:spcBef>
                <a:spcPts val="0"/>
              </a:spcBef>
              <a:spcAft>
                <a:spcPts val="0"/>
              </a:spcAft>
              <a:buSzPts val="1500"/>
              <a:buChar char="●"/>
            </a:pPr>
            <a:r>
              <a:rPr b="1" lang="en" sz="1500"/>
              <a:t>Methodology</a:t>
            </a:r>
            <a:endParaRPr b="1" sz="1500"/>
          </a:p>
          <a:p>
            <a:pPr indent="0" lvl="0" marL="457200" rtl="0" algn="just">
              <a:spcBef>
                <a:spcPts val="0"/>
              </a:spcBef>
              <a:spcAft>
                <a:spcPts val="0"/>
              </a:spcAft>
              <a:buNone/>
            </a:pPr>
            <a:r>
              <a:t/>
            </a:r>
            <a:endParaRPr sz="800"/>
          </a:p>
          <a:p>
            <a:pPr indent="0" lvl="0" marL="457200" rtl="0" algn="just">
              <a:spcBef>
                <a:spcPts val="0"/>
              </a:spcBef>
              <a:spcAft>
                <a:spcPts val="0"/>
              </a:spcAft>
              <a:buNone/>
            </a:pPr>
            <a:r>
              <a:t/>
            </a:r>
            <a:endParaRPr sz="800"/>
          </a:p>
          <a:p>
            <a:pPr indent="0" lvl="0" marL="457200" rtl="0" algn="just">
              <a:spcBef>
                <a:spcPts val="0"/>
              </a:spcBef>
              <a:spcAft>
                <a:spcPts val="0"/>
              </a:spcAft>
              <a:buNone/>
            </a:pPr>
            <a:r>
              <a:t/>
            </a:r>
            <a:endParaRPr sz="1200">
              <a:highlight>
                <a:srgbClr val="FFFFFF"/>
              </a:highlight>
            </a:endParaRPr>
          </a:p>
          <a:p>
            <a:pPr indent="0" lvl="0" marL="457200" rtl="0" algn="just">
              <a:lnSpc>
                <a:spcPct val="150000"/>
              </a:lnSpc>
              <a:spcBef>
                <a:spcPts val="0"/>
              </a:spcBef>
              <a:spcAft>
                <a:spcPts val="0"/>
              </a:spcAft>
              <a:buNone/>
            </a:pPr>
            <a:r>
              <a:t/>
            </a:r>
            <a:endParaRPr b="1" sz="1500"/>
          </a:p>
        </p:txBody>
      </p:sp>
      <p:pic>
        <p:nvPicPr>
          <p:cNvPr id="200" name="Google Shape;200;p27"/>
          <p:cNvPicPr preferRelativeResize="0"/>
          <p:nvPr/>
        </p:nvPicPr>
        <p:blipFill>
          <a:blip r:embed="rId3">
            <a:alphaModFix/>
          </a:blip>
          <a:stretch>
            <a:fillRect/>
          </a:stretch>
        </p:blipFill>
        <p:spPr>
          <a:xfrm>
            <a:off x="2301200" y="2658400"/>
            <a:ext cx="3468600" cy="2485100"/>
          </a:xfrm>
          <a:prstGeom prst="rect">
            <a:avLst/>
          </a:prstGeom>
          <a:noFill/>
          <a:ln>
            <a:noFill/>
          </a:ln>
        </p:spPr>
      </p:pic>
      <p:sp>
        <p:nvSpPr>
          <p:cNvPr id="201" name="Google Shape;201;p27"/>
          <p:cNvSpPr txBox="1"/>
          <p:nvPr/>
        </p:nvSpPr>
        <p:spPr>
          <a:xfrm>
            <a:off x="5554025" y="46001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Lato"/>
                <a:ea typeface="Lato"/>
                <a:cs typeface="Lato"/>
                <a:sym typeface="Lato"/>
              </a:rPr>
              <a:t>Fig 3. Methodology chart [3]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idx="1" type="body"/>
          </p:nvPr>
        </p:nvSpPr>
        <p:spPr>
          <a:xfrm>
            <a:off x="705225" y="1392350"/>
            <a:ext cx="7713000" cy="29475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Char char="●"/>
            </a:pPr>
            <a:r>
              <a:rPr b="1" lang="en" sz="1500"/>
              <a:t>Dataset</a:t>
            </a:r>
            <a:endParaRPr b="1" sz="1500"/>
          </a:p>
          <a:p>
            <a:pPr indent="0" lvl="0" marL="457200" rtl="0" algn="just">
              <a:lnSpc>
                <a:spcPct val="115000"/>
              </a:lnSpc>
              <a:spcBef>
                <a:spcPts val="0"/>
              </a:spcBef>
              <a:spcAft>
                <a:spcPts val="0"/>
              </a:spcAft>
              <a:buNone/>
            </a:pPr>
            <a:r>
              <a:rPr lang="en" sz="1200">
                <a:highlight>
                  <a:schemeClr val="lt1"/>
                </a:highlight>
              </a:rPr>
              <a:t>Among SNS posts, tweets are collected using Beautiful Soup.</a:t>
            </a:r>
            <a:endParaRPr sz="1200">
              <a:highlight>
                <a:schemeClr val="lt1"/>
              </a:highlight>
            </a:endParaRPr>
          </a:p>
          <a:p>
            <a:pPr indent="0" lvl="0" marL="457200" rtl="0" algn="just">
              <a:lnSpc>
                <a:spcPct val="115000"/>
              </a:lnSpc>
              <a:spcBef>
                <a:spcPts val="0"/>
              </a:spcBef>
              <a:spcAft>
                <a:spcPts val="0"/>
              </a:spcAft>
              <a:buNone/>
            </a:pPr>
            <a:r>
              <a:t/>
            </a:r>
            <a:endParaRPr sz="1200">
              <a:highlight>
                <a:schemeClr val="lt1"/>
              </a:highlight>
            </a:endParaRPr>
          </a:p>
          <a:p>
            <a:pPr indent="-323850" lvl="0" marL="457200" rtl="0" algn="just">
              <a:lnSpc>
                <a:spcPct val="115000"/>
              </a:lnSpc>
              <a:spcBef>
                <a:spcPts val="0"/>
              </a:spcBef>
              <a:spcAft>
                <a:spcPts val="0"/>
              </a:spcAft>
              <a:buSzPts val="1500"/>
              <a:buChar char="●"/>
            </a:pPr>
            <a:r>
              <a:rPr b="1" lang="en" sz="1500"/>
              <a:t>Result</a:t>
            </a:r>
            <a:endParaRPr b="1" sz="1500"/>
          </a:p>
          <a:p>
            <a:pPr indent="0" lvl="0" marL="457200" rtl="0" algn="just">
              <a:lnSpc>
                <a:spcPct val="115000"/>
              </a:lnSpc>
              <a:spcBef>
                <a:spcPts val="0"/>
              </a:spcBef>
              <a:spcAft>
                <a:spcPts val="0"/>
              </a:spcAft>
              <a:buNone/>
            </a:pPr>
            <a:r>
              <a:rPr lang="en" sz="1200">
                <a:highlight>
                  <a:schemeClr val="lt1"/>
                </a:highlight>
              </a:rPr>
              <a:t>This paper proposed a model that takes a username and analyzes the social media posts of the user to determine the levels of vulnerability to depression. The machine learning model is trained to classify the depression criteria in six ranges (Considered Normal, Mild, Moderate, Borderline, Severe, Extreme).</a:t>
            </a:r>
            <a:endParaRPr sz="1200">
              <a:highlight>
                <a:schemeClr val="lt1"/>
              </a:highlight>
            </a:endParaRPr>
          </a:p>
          <a:p>
            <a:pPr indent="0" lvl="0" marL="0" rtl="0" algn="just">
              <a:lnSpc>
                <a:spcPct val="115000"/>
              </a:lnSpc>
              <a:spcBef>
                <a:spcPts val="0"/>
              </a:spcBef>
              <a:spcAft>
                <a:spcPts val="0"/>
              </a:spcAft>
              <a:buNone/>
            </a:pPr>
            <a:r>
              <a:t/>
            </a:r>
            <a:endParaRPr sz="1200">
              <a:highlight>
                <a:schemeClr val="lt1"/>
              </a:highlight>
            </a:endParaRPr>
          </a:p>
          <a:p>
            <a:pPr indent="-323850" lvl="0" marL="457200" rtl="0" algn="just">
              <a:lnSpc>
                <a:spcPct val="115000"/>
              </a:lnSpc>
              <a:spcBef>
                <a:spcPts val="0"/>
              </a:spcBef>
              <a:spcAft>
                <a:spcPts val="0"/>
              </a:spcAft>
              <a:buSzPts val="1500"/>
              <a:buChar char="●"/>
            </a:pPr>
            <a:r>
              <a:rPr b="1" lang="en" sz="1500"/>
              <a:t>Future scope</a:t>
            </a:r>
            <a:endParaRPr b="1" sz="1500"/>
          </a:p>
          <a:p>
            <a:pPr indent="0" lvl="0" marL="457200" rtl="0" algn="just">
              <a:lnSpc>
                <a:spcPct val="115000"/>
              </a:lnSpc>
              <a:spcBef>
                <a:spcPts val="0"/>
              </a:spcBef>
              <a:spcAft>
                <a:spcPts val="0"/>
              </a:spcAft>
              <a:buNone/>
            </a:pPr>
            <a:r>
              <a:rPr lang="en" sz="1200"/>
              <a:t>The limitation of language in this model will be reduced and more than one language will be considered</a:t>
            </a:r>
            <a:endParaRPr sz="1200"/>
          </a:p>
          <a:p>
            <a:pPr indent="0" lvl="0" marL="457200" rtl="0" algn="just">
              <a:lnSpc>
                <a:spcPct val="115000"/>
              </a:lnSpc>
              <a:spcBef>
                <a:spcPts val="0"/>
              </a:spcBef>
              <a:spcAft>
                <a:spcPts val="0"/>
              </a:spcAft>
              <a:buNone/>
            </a:pPr>
            <a:r>
              <a:rPr lang="en" sz="1200"/>
              <a:t>as sample.</a:t>
            </a:r>
            <a:endParaRPr sz="1200"/>
          </a:p>
          <a:p>
            <a:pPr indent="0" lvl="0" marL="457200" rtl="0" algn="just">
              <a:lnSpc>
                <a:spcPct val="115000"/>
              </a:lnSpc>
              <a:spcBef>
                <a:spcPts val="0"/>
              </a:spcBef>
              <a:spcAft>
                <a:spcPts val="0"/>
              </a:spcAft>
              <a:buNone/>
            </a:pPr>
            <a:r>
              <a:t/>
            </a:r>
            <a:endParaRPr sz="1200"/>
          </a:p>
          <a:p>
            <a:pPr indent="0" lvl="0" marL="457200" rtl="0" algn="just">
              <a:lnSpc>
                <a:spcPct val="115000"/>
              </a:lnSpc>
              <a:spcBef>
                <a:spcPts val="0"/>
              </a:spcBef>
              <a:spcAft>
                <a:spcPts val="0"/>
              </a:spcAft>
              <a:buNone/>
            </a:pPr>
            <a:r>
              <a:t/>
            </a:r>
            <a:endParaRPr sz="1200">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Challenges</a:t>
            </a:r>
            <a:endParaRPr sz="2400"/>
          </a:p>
        </p:txBody>
      </p:sp>
      <p:sp>
        <p:nvSpPr>
          <p:cNvPr id="212" name="Google Shape;212;p29"/>
          <p:cNvSpPr txBox="1"/>
          <p:nvPr>
            <p:ph idx="1" type="body"/>
          </p:nvPr>
        </p:nvSpPr>
        <p:spPr>
          <a:xfrm>
            <a:off x="727650" y="2108675"/>
            <a:ext cx="5985300" cy="2378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666666"/>
              </a:buClr>
              <a:buSzPts val="1200"/>
              <a:buChar char="●"/>
            </a:pPr>
            <a:r>
              <a:rPr lang="en" sz="1200">
                <a:solidFill>
                  <a:srgbClr val="666666"/>
                </a:solidFill>
              </a:rPr>
              <a:t>Depression is a mental health condition that manifests differently in different people, and it can be difficult to identify objective measures that accurately reflect its presence or severity. Some symptoms of depression, such as sadness or fatigue, can also be experienced by individuals without depression, making it difficult to determine whether they are truly indicative of the condition.</a:t>
            </a:r>
            <a:endParaRPr sz="1200">
              <a:solidFill>
                <a:srgbClr val="666666"/>
              </a:solidFill>
            </a:endParaRPr>
          </a:p>
          <a:p>
            <a:pPr indent="-323850" lvl="0" marL="457200" rtl="0" algn="l">
              <a:lnSpc>
                <a:spcPct val="115000"/>
              </a:lnSpc>
              <a:spcBef>
                <a:spcPts val="1600"/>
              </a:spcBef>
              <a:spcAft>
                <a:spcPts val="0"/>
              </a:spcAft>
              <a:buClr>
                <a:srgbClr val="666666"/>
              </a:buClr>
              <a:buSzPts val="1500"/>
              <a:buChar char="●"/>
            </a:pPr>
            <a:r>
              <a:rPr lang="en" sz="1200">
                <a:solidFill>
                  <a:srgbClr val="666666"/>
                </a:solidFill>
              </a:rPr>
              <a:t>Obtaining accurate and reliable labels for depression in multi-modal data can be difficult. Depression is a complex mental health condition that can manifest differently across individuals and may require clinical assessments or self-reporting. Ensuring consistent and reliable labeling across different modalities can be a challenge.</a:t>
            </a:r>
            <a:endParaRPr sz="1500">
              <a:solidFill>
                <a:srgbClr val="666666"/>
              </a:solidFill>
            </a:endParaRPr>
          </a:p>
          <a:p>
            <a:pPr indent="0" lvl="0" marL="457200" rtl="0" algn="l">
              <a:lnSpc>
                <a:spcPct val="115000"/>
              </a:lnSpc>
              <a:spcBef>
                <a:spcPts val="1600"/>
              </a:spcBef>
              <a:spcAft>
                <a:spcPts val="1600"/>
              </a:spcAft>
              <a:buNone/>
            </a:pPr>
            <a:r>
              <a:t/>
            </a:r>
            <a:endParaRPr sz="1200">
              <a:solidFill>
                <a:srgbClr val="666666"/>
              </a:solidFill>
            </a:endParaRPr>
          </a:p>
        </p:txBody>
      </p:sp>
      <p:sp>
        <p:nvSpPr>
          <p:cNvPr id="213" name="Google Shape;213;p29"/>
          <p:cNvSpPr/>
          <p:nvPr/>
        </p:nvSpPr>
        <p:spPr>
          <a:xfrm>
            <a:off x="6797000" y="6250"/>
            <a:ext cx="23469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0"/>
          <p:cNvPicPr preferRelativeResize="0"/>
          <p:nvPr/>
        </p:nvPicPr>
        <p:blipFill>
          <a:blip r:embed="rId3">
            <a:alphaModFix/>
          </a:blip>
          <a:stretch>
            <a:fillRect/>
          </a:stretch>
        </p:blipFill>
        <p:spPr>
          <a:xfrm>
            <a:off x="836100" y="1488225"/>
            <a:ext cx="2921076" cy="2935201"/>
          </a:xfrm>
          <a:prstGeom prst="rect">
            <a:avLst/>
          </a:prstGeom>
          <a:noFill/>
          <a:ln>
            <a:noFill/>
          </a:ln>
        </p:spPr>
      </p:pic>
      <p:pic>
        <p:nvPicPr>
          <p:cNvPr id="219" name="Google Shape;219;p30"/>
          <p:cNvPicPr preferRelativeResize="0"/>
          <p:nvPr/>
        </p:nvPicPr>
        <p:blipFill>
          <a:blip r:embed="rId4">
            <a:alphaModFix/>
          </a:blip>
          <a:stretch>
            <a:fillRect/>
          </a:stretch>
        </p:blipFill>
        <p:spPr>
          <a:xfrm>
            <a:off x="5203325" y="1478738"/>
            <a:ext cx="2921074" cy="2954170"/>
          </a:xfrm>
          <a:prstGeom prst="rect">
            <a:avLst/>
          </a:prstGeom>
          <a:noFill/>
          <a:ln>
            <a:noFill/>
          </a:ln>
        </p:spPr>
      </p:pic>
      <p:sp>
        <p:nvSpPr>
          <p:cNvPr id="220" name="Google Shape;220;p30"/>
          <p:cNvSpPr txBox="1"/>
          <p:nvPr/>
        </p:nvSpPr>
        <p:spPr>
          <a:xfrm>
            <a:off x="1060788" y="4529225"/>
            <a:ext cx="247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Lato"/>
                <a:ea typeface="Lato"/>
                <a:cs typeface="Lato"/>
                <a:sym typeface="Lato"/>
              </a:rPr>
              <a:t>Fig 4. Depressive data word cloud [6]</a:t>
            </a:r>
            <a:endParaRPr i="1" sz="1200">
              <a:latin typeface="Lato"/>
              <a:ea typeface="Lato"/>
              <a:cs typeface="Lato"/>
              <a:sym typeface="Lato"/>
            </a:endParaRPr>
          </a:p>
        </p:txBody>
      </p:sp>
      <p:sp>
        <p:nvSpPr>
          <p:cNvPr id="221" name="Google Shape;221;p30"/>
          <p:cNvSpPr txBox="1"/>
          <p:nvPr/>
        </p:nvSpPr>
        <p:spPr>
          <a:xfrm>
            <a:off x="5428000" y="4529225"/>
            <a:ext cx="279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Lato"/>
                <a:ea typeface="Lato"/>
                <a:cs typeface="Lato"/>
                <a:sym typeface="Lato"/>
              </a:rPr>
              <a:t>Fig 5.  Non-Depressive data word cloud [6]</a:t>
            </a:r>
            <a:endParaRPr i="1" sz="12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Problem statement and objective</a:t>
            </a:r>
            <a:endParaRPr sz="2400"/>
          </a:p>
        </p:txBody>
      </p:sp>
      <p:sp>
        <p:nvSpPr>
          <p:cNvPr id="227" name="Google Shape;227;p31"/>
          <p:cNvSpPr txBox="1"/>
          <p:nvPr>
            <p:ph idx="1" type="body"/>
          </p:nvPr>
        </p:nvSpPr>
        <p:spPr>
          <a:xfrm>
            <a:off x="727650" y="2108675"/>
            <a:ext cx="5438400" cy="2261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t>Our objective is to detect depression by modeling 3 different modalities sequences of an interaction between a human subject and a virtual agent.</a:t>
            </a:r>
            <a:endParaRPr sz="1200"/>
          </a:p>
          <a:p>
            <a:pPr indent="0" lvl="0" marL="0" rtl="0" algn="just">
              <a:lnSpc>
                <a:spcPct val="150000"/>
              </a:lnSpc>
              <a:spcBef>
                <a:spcPts val="0"/>
              </a:spcBef>
              <a:spcAft>
                <a:spcPts val="0"/>
              </a:spcAft>
              <a:buNone/>
            </a:pPr>
            <a:r>
              <a:t/>
            </a:r>
            <a:endParaRPr sz="1500"/>
          </a:p>
          <a:p>
            <a:pPr indent="0" lvl="0" marL="0" rtl="0" algn="just">
              <a:lnSpc>
                <a:spcPct val="150000"/>
              </a:lnSpc>
              <a:spcBef>
                <a:spcPts val="0"/>
              </a:spcBef>
              <a:spcAft>
                <a:spcPts val="0"/>
              </a:spcAft>
              <a:buNone/>
            </a:pPr>
            <a:r>
              <a:rPr lang="en" sz="1200">
                <a:solidFill>
                  <a:srgbClr val="666666"/>
                </a:solidFill>
              </a:rPr>
              <a:t>The aim of this research is to explore innovative methodologies and techniques that leverage multi-modal data for accurate, reliable, and interpretable depression detection.</a:t>
            </a:r>
            <a:endParaRPr sz="1500">
              <a:solidFill>
                <a:srgbClr val="666666"/>
              </a:solidFill>
            </a:endParaRPr>
          </a:p>
        </p:txBody>
      </p:sp>
      <p:sp>
        <p:nvSpPr>
          <p:cNvPr id="228" name="Google Shape;228;p31"/>
          <p:cNvSpPr/>
          <p:nvPr/>
        </p:nvSpPr>
        <p:spPr>
          <a:xfrm>
            <a:off x="6797000" y="6250"/>
            <a:ext cx="23469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727650" y="57602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highlight>
                  <a:srgbClr val="FFFFFF"/>
                </a:highlight>
              </a:rPr>
              <a:t>Proposed Approach</a:t>
            </a:r>
            <a:endParaRPr sz="2400"/>
          </a:p>
        </p:txBody>
      </p:sp>
      <p:sp>
        <p:nvSpPr>
          <p:cNvPr id="234" name="Google Shape;234;p32"/>
          <p:cNvSpPr txBox="1"/>
          <p:nvPr/>
        </p:nvSpPr>
        <p:spPr>
          <a:xfrm>
            <a:off x="610175" y="1385800"/>
            <a:ext cx="84147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Lato"/>
                <a:ea typeface="Lato"/>
                <a:cs typeface="Lato"/>
                <a:sym typeface="Lato"/>
              </a:rPr>
              <a:t>In order to detect whether individuals were depressed we conduct three sets of experiments using features extracted from the audio and text data to predict depression.</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b="1" lang="en" sz="1500" u="sng">
                <a:latin typeface="Lato"/>
                <a:ea typeface="Lato"/>
                <a:cs typeface="Lato"/>
                <a:sym typeface="Lato"/>
              </a:rPr>
              <a:t>Experiment 1</a:t>
            </a:r>
            <a:r>
              <a:rPr b="1" lang="en" sz="1500">
                <a:latin typeface="Lato"/>
                <a:ea typeface="Lato"/>
                <a:cs typeface="Lato"/>
                <a:sym typeface="Lato"/>
              </a:rPr>
              <a:t>- </a:t>
            </a:r>
            <a:r>
              <a:rPr lang="en" sz="1500">
                <a:latin typeface="Lato"/>
                <a:ea typeface="Lato"/>
                <a:cs typeface="Lato"/>
                <a:sym typeface="Lato"/>
              </a:rPr>
              <a:t>A regularized logistic regression model without conditioning on the type of</a:t>
            </a:r>
            <a:endParaRPr sz="1500">
              <a:latin typeface="Lato"/>
              <a:ea typeface="Lato"/>
              <a:cs typeface="Lato"/>
              <a:sym typeface="Lato"/>
            </a:endParaRPr>
          </a:p>
          <a:p>
            <a:pPr indent="457200" lvl="0" marL="914400" rtl="0" algn="l">
              <a:spcBef>
                <a:spcPts val="0"/>
              </a:spcBef>
              <a:spcAft>
                <a:spcPts val="0"/>
              </a:spcAft>
              <a:buNone/>
            </a:pPr>
            <a:r>
              <a:rPr lang="en" sz="1500">
                <a:latin typeface="Lato"/>
                <a:ea typeface="Lato"/>
                <a:cs typeface="Lato"/>
                <a:sym typeface="Lato"/>
              </a:rPr>
              <a:t>questions asked.</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b="1" lang="en" sz="1500" u="sng">
                <a:latin typeface="Lato"/>
                <a:ea typeface="Lato"/>
                <a:cs typeface="Lato"/>
                <a:sym typeface="Lato"/>
              </a:rPr>
              <a:t>Experiment  2</a:t>
            </a:r>
            <a:r>
              <a:rPr lang="en" sz="1500">
                <a:latin typeface="Lato"/>
                <a:ea typeface="Lato"/>
                <a:cs typeface="Lato"/>
                <a:sym typeface="Lato"/>
              </a:rPr>
              <a:t> </a:t>
            </a:r>
            <a:r>
              <a:rPr b="1" lang="en" sz="1500">
                <a:latin typeface="Lato"/>
                <a:ea typeface="Lato"/>
                <a:cs typeface="Lato"/>
                <a:sym typeface="Lato"/>
              </a:rPr>
              <a:t>- </a:t>
            </a:r>
            <a:r>
              <a:rPr lang="en" sz="1500">
                <a:latin typeface="Lato"/>
                <a:ea typeface="Lato"/>
                <a:cs typeface="Lato"/>
                <a:sym typeface="Lato"/>
              </a:rPr>
              <a:t> A regularized logistic regression model with conditioning on the type of questions</a:t>
            </a:r>
            <a:endParaRPr sz="1500">
              <a:latin typeface="Lato"/>
              <a:ea typeface="Lato"/>
              <a:cs typeface="Lato"/>
              <a:sym typeface="Lato"/>
            </a:endParaRPr>
          </a:p>
          <a:p>
            <a:pPr indent="457200" lvl="0" marL="914400" rtl="0" algn="l">
              <a:spcBef>
                <a:spcPts val="0"/>
              </a:spcBef>
              <a:spcAft>
                <a:spcPts val="0"/>
              </a:spcAft>
              <a:buNone/>
            </a:pPr>
            <a:r>
              <a:rPr lang="en" sz="1500">
                <a:latin typeface="Lato"/>
                <a:ea typeface="Lato"/>
                <a:cs typeface="Lato"/>
                <a:sym typeface="Lato"/>
              </a:rPr>
              <a:t>asked.</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b="1" lang="en" sz="1500" u="sng">
                <a:latin typeface="Lato"/>
                <a:ea typeface="Lato"/>
                <a:cs typeface="Lato"/>
                <a:sym typeface="Lato"/>
              </a:rPr>
              <a:t>Experiment  3</a:t>
            </a:r>
            <a:r>
              <a:rPr lang="en" sz="1500">
                <a:latin typeface="Lato"/>
                <a:ea typeface="Lato"/>
                <a:cs typeface="Lato"/>
                <a:sym typeface="Lato"/>
              </a:rPr>
              <a:t>  </a:t>
            </a:r>
            <a:r>
              <a:rPr b="1" lang="en" sz="1500">
                <a:latin typeface="Lato"/>
                <a:ea typeface="Lato"/>
                <a:cs typeface="Lato"/>
                <a:sym typeface="Lato"/>
              </a:rPr>
              <a:t>- </a:t>
            </a:r>
            <a:r>
              <a:rPr lang="en" sz="1500">
                <a:latin typeface="Lato"/>
                <a:ea typeface="Lato"/>
                <a:cs typeface="Lato"/>
                <a:sym typeface="Lato"/>
              </a:rPr>
              <a:t>An LSTM model using the sequences of responses, and without knowledge of the</a:t>
            </a:r>
            <a:endParaRPr sz="1500">
              <a:latin typeface="Lato"/>
              <a:ea typeface="Lato"/>
              <a:cs typeface="Lato"/>
              <a:sym typeface="Lato"/>
            </a:endParaRPr>
          </a:p>
          <a:p>
            <a:pPr indent="0" lvl="0" marL="1371600" rtl="0" algn="l">
              <a:spcBef>
                <a:spcPts val="0"/>
              </a:spcBef>
              <a:spcAft>
                <a:spcPts val="0"/>
              </a:spcAft>
              <a:buNone/>
            </a:pPr>
            <a:r>
              <a:rPr lang="en" sz="1500">
                <a:latin typeface="Lato"/>
                <a:ea typeface="Lato"/>
                <a:cs typeface="Lato"/>
                <a:sym typeface="Lato"/>
              </a:rPr>
              <a:t>type of questions that prompted the response.</a:t>
            </a:r>
            <a:endParaRPr sz="15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21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b="1" sz="16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idx="1" type="body"/>
          </p:nvPr>
        </p:nvSpPr>
        <p:spPr>
          <a:xfrm>
            <a:off x="274350" y="1269050"/>
            <a:ext cx="8595300" cy="3709500"/>
          </a:xfrm>
          <a:prstGeom prst="rect">
            <a:avLst/>
          </a:prstGeom>
        </p:spPr>
        <p:txBody>
          <a:bodyPr anchorCtr="0" anchor="t" bIns="91425" lIns="91425" spcFirstLastPara="1" rIns="91425" wrap="square" tIns="91425">
            <a:noAutofit/>
          </a:bodyPr>
          <a:lstStyle/>
          <a:p>
            <a:pPr indent="-323850" lvl="0" marL="457200" rtl="0" algn="just">
              <a:lnSpc>
                <a:spcPct val="100000"/>
              </a:lnSpc>
              <a:spcBef>
                <a:spcPts val="0"/>
              </a:spcBef>
              <a:spcAft>
                <a:spcPts val="0"/>
              </a:spcAft>
              <a:buSzPts val="1500"/>
              <a:buChar char="●"/>
            </a:pPr>
            <a:r>
              <a:rPr b="1" lang="en" sz="1500"/>
              <a:t>Model</a:t>
            </a:r>
            <a:endParaRPr b="1" sz="1500"/>
          </a:p>
          <a:p>
            <a:pPr indent="0" lvl="0" marL="457200" rtl="0" algn="just">
              <a:lnSpc>
                <a:spcPct val="100000"/>
              </a:lnSpc>
              <a:spcBef>
                <a:spcPts val="0"/>
              </a:spcBef>
              <a:spcAft>
                <a:spcPts val="0"/>
              </a:spcAft>
              <a:buNone/>
            </a:pPr>
            <a:r>
              <a:rPr lang="en" sz="1200">
                <a:highlight>
                  <a:schemeClr val="lt1"/>
                </a:highlight>
              </a:rPr>
              <a:t>The predictive performance of several audio and text features  is assessed  when considered independently of the </a:t>
            </a:r>
            <a:r>
              <a:rPr b="1" i="1" lang="en" sz="1200">
                <a:highlight>
                  <a:schemeClr val="lt1"/>
                </a:highlight>
              </a:rPr>
              <a:t>type </a:t>
            </a:r>
            <a:r>
              <a:rPr lang="en" sz="1200">
                <a:highlight>
                  <a:schemeClr val="lt1"/>
                </a:highlight>
              </a:rPr>
              <a:t>of question asked, and </a:t>
            </a:r>
            <a:r>
              <a:rPr b="1" i="1" lang="en" sz="1200">
                <a:highlight>
                  <a:schemeClr val="lt1"/>
                </a:highlight>
              </a:rPr>
              <a:t>time </a:t>
            </a:r>
            <a:r>
              <a:rPr lang="en" sz="1200">
                <a:highlight>
                  <a:schemeClr val="lt1"/>
                </a:highlight>
              </a:rPr>
              <a:t>it was asked during the interview session.  We provide audio and text features to a logistic regression model with L1 regularization. </a:t>
            </a:r>
            <a:endParaRPr sz="1200">
              <a:highlight>
                <a:schemeClr val="lt1"/>
              </a:highlight>
            </a:endParaRPr>
          </a:p>
          <a:p>
            <a:pPr indent="0" lvl="0" marL="457200" rtl="0" algn="just">
              <a:lnSpc>
                <a:spcPct val="100000"/>
              </a:lnSpc>
              <a:spcBef>
                <a:spcPts val="0"/>
              </a:spcBef>
              <a:spcAft>
                <a:spcPts val="0"/>
              </a:spcAft>
              <a:buNone/>
            </a:pPr>
            <a:r>
              <a:t/>
            </a:r>
            <a:endParaRPr sz="1200">
              <a:highlight>
                <a:schemeClr val="lt1"/>
              </a:highlight>
            </a:endParaRPr>
          </a:p>
          <a:p>
            <a:pPr indent="-323850" lvl="0" marL="457200" rtl="0" algn="just">
              <a:lnSpc>
                <a:spcPct val="100000"/>
              </a:lnSpc>
              <a:spcBef>
                <a:spcPts val="0"/>
              </a:spcBef>
              <a:spcAft>
                <a:spcPts val="0"/>
              </a:spcAft>
              <a:buSzPts val="1500"/>
              <a:buChar char="●"/>
            </a:pPr>
            <a:r>
              <a:rPr b="1" lang="en" sz="1500"/>
              <a:t>Text features</a:t>
            </a:r>
            <a:endParaRPr b="1" sz="1500"/>
          </a:p>
          <a:p>
            <a:pPr indent="0" lvl="0" marL="457200" rtl="0" algn="just">
              <a:lnSpc>
                <a:spcPct val="100000"/>
              </a:lnSpc>
              <a:spcBef>
                <a:spcPts val="0"/>
              </a:spcBef>
              <a:spcAft>
                <a:spcPts val="0"/>
              </a:spcAft>
              <a:buNone/>
            </a:pPr>
            <a:r>
              <a:rPr lang="en" sz="1200">
                <a:highlight>
                  <a:schemeClr val="lt1"/>
                </a:highlight>
              </a:rPr>
              <a:t>Embeddings of individual responses to all queries were generated using Python Gensim library which were then trained with explored hyperparameters (minimum word counts, word context window, downsampling thresholds, hierarchical sampling, etc.).  The hyperparameters that optimized the model’s performance on the training set was selected.</a:t>
            </a:r>
            <a:endParaRPr sz="1200">
              <a:highlight>
                <a:schemeClr val="lt1"/>
              </a:highlight>
            </a:endParaRPr>
          </a:p>
          <a:p>
            <a:pPr indent="0" lvl="0" marL="457200" rtl="0" algn="just">
              <a:lnSpc>
                <a:spcPct val="100000"/>
              </a:lnSpc>
              <a:spcBef>
                <a:spcPts val="0"/>
              </a:spcBef>
              <a:spcAft>
                <a:spcPts val="0"/>
              </a:spcAft>
              <a:buNone/>
            </a:pPr>
            <a:r>
              <a:t/>
            </a:r>
            <a:endParaRPr sz="1200">
              <a:highlight>
                <a:schemeClr val="lt1"/>
              </a:highlight>
            </a:endParaRPr>
          </a:p>
          <a:p>
            <a:pPr indent="-323850" lvl="0" marL="457200" rtl="0" algn="just">
              <a:lnSpc>
                <a:spcPct val="100000"/>
              </a:lnSpc>
              <a:spcBef>
                <a:spcPts val="0"/>
              </a:spcBef>
              <a:spcAft>
                <a:spcPts val="0"/>
              </a:spcAft>
              <a:buSzPts val="1500"/>
              <a:buChar char="●"/>
            </a:pPr>
            <a:r>
              <a:rPr b="1" lang="en" sz="1500"/>
              <a:t>Audio features</a:t>
            </a:r>
            <a:endParaRPr b="1" sz="1500"/>
          </a:p>
          <a:p>
            <a:pPr indent="0" lvl="0" marL="457200" rtl="0" algn="just">
              <a:lnSpc>
                <a:spcPct val="100000"/>
              </a:lnSpc>
              <a:spcBef>
                <a:spcPts val="0"/>
              </a:spcBef>
              <a:spcAft>
                <a:spcPts val="0"/>
              </a:spcAft>
              <a:buNone/>
            </a:pPr>
            <a:r>
              <a:rPr b="1" lang="en" sz="1500"/>
              <a:t>- </a:t>
            </a:r>
            <a:r>
              <a:rPr lang="en" sz="1200"/>
              <a:t>Initial set of frame level high-order statistic features of 79 COVAREP features provided with the DAIC Dataset  were</a:t>
            </a:r>
            <a:endParaRPr sz="1200"/>
          </a:p>
          <a:p>
            <a:pPr indent="0" lvl="0" marL="457200" rtl="0" algn="just">
              <a:lnSpc>
                <a:spcPct val="100000"/>
              </a:lnSpc>
              <a:spcBef>
                <a:spcPts val="0"/>
              </a:spcBef>
              <a:spcAft>
                <a:spcPts val="0"/>
              </a:spcAft>
              <a:buNone/>
            </a:pPr>
            <a:r>
              <a:rPr lang="en" sz="1200"/>
              <a:t>    extracted representing each subject response which composed of spectral, prosdic and voice quality.  </a:t>
            </a:r>
            <a:endParaRPr sz="1200"/>
          </a:p>
          <a:p>
            <a:pPr indent="0" lvl="0" marL="457200" rtl="0" algn="just">
              <a:lnSpc>
                <a:spcPct val="100000"/>
              </a:lnSpc>
              <a:spcBef>
                <a:spcPts val="0"/>
              </a:spcBef>
              <a:spcAft>
                <a:spcPts val="0"/>
              </a:spcAft>
              <a:buNone/>
            </a:pPr>
            <a:r>
              <a:rPr b="1" lang="en" sz="1500"/>
              <a:t>- </a:t>
            </a:r>
            <a:r>
              <a:rPr lang="en" sz="1200"/>
              <a:t>Segments with no audio information were set to 0 while Zero-mean and variance normalization was applied to the rest. </a:t>
            </a:r>
            <a:r>
              <a:rPr b="1" lang="en" sz="1500"/>
              <a:t>- </a:t>
            </a:r>
            <a:r>
              <a:rPr lang="en" sz="1200"/>
              <a:t>All features from the initial set without a significant univariate correlation with outcomes nor a significant L1</a:t>
            </a:r>
            <a:endParaRPr sz="1200"/>
          </a:p>
          <a:p>
            <a:pPr indent="0" lvl="0" marL="457200" rtl="0" algn="just">
              <a:lnSpc>
                <a:spcPct val="100000"/>
              </a:lnSpc>
              <a:spcBef>
                <a:spcPts val="0"/>
              </a:spcBef>
              <a:spcAft>
                <a:spcPts val="0"/>
              </a:spcAft>
              <a:buNone/>
            </a:pPr>
            <a:r>
              <a:rPr lang="en" sz="1200"/>
              <a:t>  regularized logistic regression model coefficient were excluded , thus resulting in a subset of features and  examples.</a:t>
            </a:r>
            <a:endParaRPr sz="1200"/>
          </a:p>
          <a:p>
            <a:pPr indent="0" lvl="0" marL="457200" rtl="0" algn="just">
              <a:lnSpc>
                <a:spcPct val="100000"/>
              </a:lnSpc>
              <a:spcBef>
                <a:spcPts val="0"/>
              </a:spcBef>
              <a:spcAft>
                <a:spcPts val="0"/>
              </a:spcAft>
              <a:buNone/>
            </a:pPr>
            <a:r>
              <a:rPr lang="en" sz="1200"/>
              <a:t>  (responses).</a:t>
            </a:r>
            <a:endParaRPr sz="1200"/>
          </a:p>
          <a:p>
            <a:pPr indent="0" lvl="0" marL="457200" rtl="0" algn="just">
              <a:lnSpc>
                <a:spcPct val="115000"/>
              </a:lnSpc>
              <a:spcBef>
                <a:spcPts val="0"/>
              </a:spcBef>
              <a:spcAft>
                <a:spcPts val="0"/>
              </a:spcAft>
              <a:buNone/>
            </a:pPr>
            <a:r>
              <a:t/>
            </a:r>
            <a:endParaRPr sz="1200"/>
          </a:p>
          <a:p>
            <a:pPr indent="0" lvl="0" marL="457200" rtl="0" algn="just">
              <a:lnSpc>
                <a:spcPct val="115000"/>
              </a:lnSpc>
              <a:spcBef>
                <a:spcPts val="0"/>
              </a:spcBef>
              <a:spcAft>
                <a:spcPts val="0"/>
              </a:spcAft>
              <a:buNone/>
            </a:pPr>
            <a:r>
              <a:t/>
            </a:r>
            <a:endParaRPr sz="1200"/>
          </a:p>
          <a:p>
            <a:pPr indent="0" lvl="0" marL="457200" rtl="0" algn="just">
              <a:lnSpc>
                <a:spcPct val="115000"/>
              </a:lnSpc>
              <a:spcBef>
                <a:spcPts val="0"/>
              </a:spcBef>
              <a:spcAft>
                <a:spcPts val="0"/>
              </a:spcAft>
              <a:buNone/>
            </a:pPr>
            <a:r>
              <a:t/>
            </a:r>
            <a:endParaRPr sz="1200">
              <a:highlight>
                <a:schemeClr val="lt1"/>
              </a:highlight>
            </a:endParaRPr>
          </a:p>
        </p:txBody>
      </p:sp>
      <p:sp>
        <p:nvSpPr>
          <p:cNvPr id="240" name="Google Shape;240;p33"/>
          <p:cNvSpPr txBox="1"/>
          <p:nvPr/>
        </p:nvSpPr>
        <p:spPr>
          <a:xfrm>
            <a:off x="2180825" y="674525"/>
            <a:ext cx="394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B4B4B"/>
                </a:solidFill>
                <a:latin typeface="Lato"/>
                <a:ea typeface="Lato"/>
                <a:cs typeface="Lato"/>
                <a:sym typeface="Lato"/>
              </a:rPr>
              <a:t>Experiment 1: Context-free Modeling</a:t>
            </a:r>
            <a:endParaRPr b="1">
              <a:solidFill>
                <a:srgbClr val="4B4B4B"/>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idx="1" type="body"/>
          </p:nvPr>
        </p:nvSpPr>
        <p:spPr>
          <a:xfrm>
            <a:off x="540175" y="1273725"/>
            <a:ext cx="8128200" cy="37821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Char char="●"/>
            </a:pPr>
            <a:r>
              <a:rPr b="1" lang="en" sz="1500"/>
              <a:t>Model</a:t>
            </a:r>
            <a:endParaRPr b="1" sz="1500"/>
          </a:p>
          <a:p>
            <a:pPr indent="0" lvl="0" marL="457200" rtl="0" algn="just">
              <a:spcBef>
                <a:spcPts val="0"/>
              </a:spcBef>
              <a:spcAft>
                <a:spcPts val="0"/>
              </a:spcAft>
              <a:buNone/>
            </a:pPr>
            <a:r>
              <a:rPr b="1" lang="en" sz="1500">
                <a:highlight>
                  <a:schemeClr val="lt1"/>
                </a:highlight>
              </a:rPr>
              <a:t>- </a:t>
            </a:r>
            <a:r>
              <a:rPr lang="en" sz="1200">
                <a:highlight>
                  <a:schemeClr val="lt1"/>
                </a:highlight>
              </a:rPr>
              <a:t>The predictive performance of several audio and text features  is assessed  when conditioning on the </a:t>
            </a:r>
            <a:r>
              <a:rPr b="1" i="1" lang="en" sz="1200">
                <a:highlight>
                  <a:schemeClr val="lt1"/>
                </a:highlight>
              </a:rPr>
              <a:t>type </a:t>
            </a:r>
            <a:r>
              <a:rPr lang="en" sz="1200">
                <a:highlight>
                  <a:schemeClr val="lt1"/>
                </a:highlight>
              </a:rPr>
              <a:t>of question asked, and independent of the </a:t>
            </a:r>
            <a:r>
              <a:rPr b="1" i="1" lang="en" sz="1200">
                <a:highlight>
                  <a:schemeClr val="lt1"/>
                </a:highlight>
              </a:rPr>
              <a:t>time </a:t>
            </a:r>
            <a:r>
              <a:rPr lang="en" sz="1200">
                <a:highlight>
                  <a:schemeClr val="lt1"/>
                </a:highlight>
              </a:rPr>
              <a:t>it was asked during the interview session. </a:t>
            </a:r>
            <a:endParaRPr sz="1200">
              <a:highlight>
                <a:schemeClr val="lt1"/>
              </a:highlight>
            </a:endParaRPr>
          </a:p>
          <a:p>
            <a:pPr indent="0" lvl="0" marL="457200" rtl="0" algn="just">
              <a:spcBef>
                <a:spcPts val="0"/>
              </a:spcBef>
              <a:spcAft>
                <a:spcPts val="0"/>
              </a:spcAft>
              <a:buNone/>
            </a:pPr>
            <a:r>
              <a:rPr b="1" lang="en" sz="1500">
                <a:highlight>
                  <a:schemeClr val="lt1"/>
                </a:highlight>
              </a:rPr>
              <a:t>- </a:t>
            </a:r>
            <a:r>
              <a:rPr lang="en" sz="1200">
                <a:highlight>
                  <a:schemeClr val="lt1"/>
                </a:highlight>
              </a:rPr>
              <a:t>Audio and text features were provided to a logistic regression model with L1 regularization, and weighted the model probabilities based on the predictive power of the question found in the training set.</a:t>
            </a:r>
            <a:endParaRPr sz="1200">
              <a:highlight>
                <a:schemeClr val="lt1"/>
              </a:highlight>
            </a:endParaRPr>
          </a:p>
          <a:p>
            <a:pPr indent="0" lvl="0" marL="457200" rtl="0" algn="just">
              <a:lnSpc>
                <a:spcPct val="115000"/>
              </a:lnSpc>
              <a:spcBef>
                <a:spcPts val="0"/>
              </a:spcBef>
              <a:spcAft>
                <a:spcPts val="0"/>
              </a:spcAft>
              <a:buNone/>
            </a:pPr>
            <a:r>
              <a:t/>
            </a:r>
            <a:endParaRPr sz="1200">
              <a:highlight>
                <a:schemeClr val="lt1"/>
              </a:highlight>
            </a:endParaRPr>
          </a:p>
          <a:p>
            <a:pPr indent="-323850" lvl="0" marL="457200" rtl="0" algn="just">
              <a:lnSpc>
                <a:spcPct val="115000"/>
              </a:lnSpc>
              <a:spcBef>
                <a:spcPts val="0"/>
              </a:spcBef>
              <a:spcAft>
                <a:spcPts val="0"/>
              </a:spcAft>
              <a:buSzPts val="1500"/>
              <a:buChar char="●"/>
            </a:pPr>
            <a:r>
              <a:rPr b="1" lang="en" sz="1500"/>
              <a:t>Assigning Question Value</a:t>
            </a:r>
            <a:endParaRPr b="1" sz="1500"/>
          </a:p>
          <a:p>
            <a:pPr indent="0" lvl="0" marL="457200" rtl="0" algn="just">
              <a:spcBef>
                <a:spcPts val="0"/>
              </a:spcBef>
              <a:spcAft>
                <a:spcPts val="0"/>
              </a:spcAft>
              <a:buNone/>
            </a:pPr>
            <a:r>
              <a:rPr b="1" lang="en" sz="1500">
                <a:highlight>
                  <a:schemeClr val="lt1"/>
                </a:highlight>
              </a:rPr>
              <a:t>- </a:t>
            </a:r>
            <a:r>
              <a:rPr lang="en" sz="1200">
                <a:highlight>
                  <a:schemeClr val="lt1"/>
                </a:highlight>
              </a:rPr>
              <a:t>In our dataset, each subject </a:t>
            </a:r>
            <a:r>
              <a:rPr b="1" i="1" lang="en" sz="1500">
                <a:highlight>
                  <a:schemeClr val="lt1"/>
                </a:highlight>
              </a:rPr>
              <a:t>i</a:t>
            </a:r>
            <a:r>
              <a:rPr lang="en" sz="1200">
                <a:highlight>
                  <a:schemeClr val="lt1"/>
                </a:highlight>
              </a:rPr>
              <a:t>, was asked a subset of queries            from a set of </a:t>
            </a:r>
            <a:r>
              <a:rPr b="1" i="1" lang="en" sz="1500">
                <a:highlight>
                  <a:schemeClr val="lt1"/>
                </a:highlight>
              </a:rPr>
              <a:t>Q </a:t>
            </a:r>
            <a:r>
              <a:rPr lang="en" sz="1200">
                <a:highlight>
                  <a:schemeClr val="lt1"/>
                </a:highlight>
              </a:rPr>
              <a:t>possible queries.</a:t>
            </a:r>
            <a:endParaRPr sz="1200">
              <a:highlight>
                <a:schemeClr val="lt1"/>
              </a:highlight>
            </a:endParaRPr>
          </a:p>
          <a:p>
            <a:pPr indent="0" lvl="0" marL="457200" rtl="0" algn="just">
              <a:spcBef>
                <a:spcPts val="0"/>
              </a:spcBef>
              <a:spcAft>
                <a:spcPts val="0"/>
              </a:spcAft>
              <a:buNone/>
            </a:pPr>
            <a:r>
              <a:t/>
            </a:r>
            <a:endParaRPr sz="1200">
              <a:highlight>
                <a:schemeClr val="lt1"/>
              </a:highlight>
            </a:endParaRPr>
          </a:p>
          <a:p>
            <a:pPr indent="0" lvl="0" marL="457200" rtl="0" algn="just">
              <a:spcBef>
                <a:spcPts val="0"/>
              </a:spcBef>
              <a:spcAft>
                <a:spcPts val="0"/>
              </a:spcAft>
              <a:buNone/>
            </a:pPr>
            <a:r>
              <a:rPr b="1" lang="en" sz="1500">
                <a:highlight>
                  <a:schemeClr val="lt1"/>
                </a:highlight>
              </a:rPr>
              <a:t>- </a:t>
            </a:r>
            <a:r>
              <a:rPr lang="en" sz="1200">
                <a:highlight>
                  <a:schemeClr val="lt1"/>
                </a:highlight>
              </a:rPr>
              <a:t>Responses to the queries is represented  as  matrix 			where,  </a:t>
            </a:r>
            <a:r>
              <a:rPr b="1" i="1" lang="en" sz="1200">
                <a:solidFill>
                  <a:schemeClr val="dk2"/>
                </a:solidFill>
                <a:highlight>
                  <a:schemeClr val="lt1"/>
                </a:highlight>
              </a:rPr>
              <a:t>m</a:t>
            </a:r>
            <a:r>
              <a:rPr lang="en" sz="1200">
                <a:solidFill>
                  <a:schemeClr val="dk2"/>
                </a:solidFill>
                <a:highlight>
                  <a:schemeClr val="lt1"/>
                </a:highlight>
              </a:rPr>
              <a:t> </a:t>
            </a:r>
            <a:r>
              <a:rPr lang="en" sz="1200">
                <a:highlight>
                  <a:schemeClr val="lt1"/>
                </a:highlight>
              </a:rPr>
              <a:t>is the  number of features.</a:t>
            </a:r>
            <a:endParaRPr sz="1200">
              <a:highlight>
                <a:schemeClr val="lt1"/>
              </a:highlight>
            </a:endParaRPr>
          </a:p>
          <a:p>
            <a:pPr indent="0" lvl="0" marL="457200" rtl="0" algn="just">
              <a:spcBef>
                <a:spcPts val="0"/>
              </a:spcBef>
              <a:spcAft>
                <a:spcPts val="0"/>
              </a:spcAft>
              <a:buNone/>
            </a:pPr>
            <a:r>
              <a:t/>
            </a:r>
            <a:endParaRPr sz="1200">
              <a:highlight>
                <a:schemeClr val="lt1"/>
              </a:highlight>
            </a:endParaRPr>
          </a:p>
          <a:p>
            <a:pPr indent="0" lvl="0" marL="457200" rtl="0" algn="just">
              <a:spcBef>
                <a:spcPts val="0"/>
              </a:spcBef>
              <a:spcAft>
                <a:spcPts val="0"/>
              </a:spcAft>
              <a:buNone/>
            </a:pPr>
            <a:r>
              <a:rPr b="1" lang="en" sz="1500">
                <a:highlight>
                  <a:schemeClr val="lt1"/>
                </a:highlight>
              </a:rPr>
              <a:t>- </a:t>
            </a:r>
            <a:r>
              <a:rPr lang="en" sz="1200">
                <a:highlight>
                  <a:schemeClr val="lt1"/>
                </a:highlight>
              </a:rPr>
              <a:t>Each 	        has a corresponding binary outcome vector indicating depression  		       .</a:t>
            </a:r>
            <a:endParaRPr sz="1200">
              <a:highlight>
                <a:schemeClr val="lt1"/>
              </a:highlight>
            </a:endParaRPr>
          </a:p>
          <a:p>
            <a:pPr indent="0" lvl="0" marL="457200" rtl="0" algn="just">
              <a:lnSpc>
                <a:spcPct val="115000"/>
              </a:lnSpc>
              <a:spcBef>
                <a:spcPts val="0"/>
              </a:spcBef>
              <a:spcAft>
                <a:spcPts val="0"/>
              </a:spcAft>
              <a:buNone/>
            </a:pPr>
            <a:r>
              <a:t/>
            </a:r>
            <a:endParaRPr sz="1200"/>
          </a:p>
          <a:p>
            <a:pPr indent="0" lvl="0" marL="457200" rtl="0" algn="just">
              <a:lnSpc>
                <a:spcPct val="115000"/>
              </a:lnSpc>
              <a:spcBef>
                <a:spcPts val="0"/>
              </a:spcBef>
              <a:spcAft>
                <a:spcPts val="0"/>
              </a:spcAft>
              <a:buNone/>
            </a:pPr>
            <a:r>
              <a:rPr b="1" lang="en" sz="1500">
                <a:highlight>
                  <a:schemeClr val="lt1"/>
                </a:highlight>
              </a:rPr>
              <a:t>- </a:t>
            </a:r>
            <a:r>
              <a:rPr lang="en" sz="1200">
                <a:highlight>
                  <a:schemeClr val="lt1"/>
                </a:highlight>
              </a:rPr>
              <a:t>Subject response matrices is  horizontally concatenated into a training and development matrix, </a:t>
            </a:r>
            <a:endParaRPr sz="1200">
              <a:highlight>
                <a:schemeClr val="lt1"/>
              </a:highlight>
            </a:endParaRPr>
          </a:p>
          <a:p>
            <a:pPr indent="0" lvl="0" marL="457200" rtl="0" algn="just">
              <a:lnSpc>
                <a:spcPct val="115000"/>
              </a:lnSpc>
              <a:spcBef>
                <a:spcPts val="0"/>
              </a:spcBef>
              <a:spcAft>
                <a:spcPts val="0"/>
              </a:spcAft>
              <a:buNone/>
            </a:pPr>
            <a:r>
              <a:rPr lang="en" sz="1200">
                <a:highlight>
                  <a:schemeClr val="lt1"/>
                </a:highlight>
              </a:rPr>
              <a:t> 				  and    			          	; where      </a:t>
            </a:r>
            <a:r>
              <a:rPr b="1" i="1" lang="en" sz="1200">
                <a:solidFill>
                  <a:schemeClr val="dk2"/>
                </a:solidFill>
                <a:highlight>
                  <a:schemeClr val="lt1"/>
                </a:highlight>
              </a:rPr>
              <a:t>n</a:t>
            </a:r>
            <a:r>
              <a:rPr lang="en" sz="1200">
                <a:highlight>
                  <a:schemeClr val="lt1"/>
                </a:highlight>
              </a:rPr>
              <a:t> = no. of training examples</a:t>
            </a:r>
            <a:endParaRPr sz="1200">
              <a:highlight>
                <a:schemeClr val="lt1"/>
              </a:highlight>
            </a:endParaRPr>
          </a:p>
          <a:p>
            <a:pPr indent="0" lvl="0" marL="457200" rtl="0" algn="just">
              <a:lnSpc>
                <a:spcPct val="115000"/>
              </a:lnSpc>
              <a:spcBef>
                <a:spcPts val="0"/>
              </a:spcBef>
              <a:spcAft>
                <a:spcPts val="0"/>
              </a:spcAft>
              <a:buNone/>
            </a:pPr>
            <a:r>
              <a:rPr lang="en" sz="1200">
                <a:highlight>
                  <a:schemeClr val="lt1"/>
                </a:highlight>
              </a:rPr>
              <a:t>								      and </a:t>
            </a:r>
            <a:r>
              <a:rPr lang="en" sz="1200">
                <a:solidFill>
                  <a:schemeClr val="dk2"/>
                </a:solidFill>
                <a:highlight>
                  <a:schemeClr val="lt1"/>
                </a:highlight>
              </a:rPr>
              <a:t>        </a:t>
            </a:r>
            <a:r>
              <a:rPr b="1" i="1" lang="en" sz="1200">
                <a:solidFill>
                  <a:schemeClr val="dk2"/>
                </a:solidFill>
                <a:highlight>
                  <a:schemeClr val="lt1"/>
                </a:highlight>
              </a:rPr>
              <a:t>d</a:t>
            </a:r>
            <a:r>
              <a:rPr lang="en" sz="1200">
                <a:highlight>
                  <a:schemeClr val="lt1"/>
                </a:highlight>
              </a:rPr>
              <a:t>=no. of developmental examples</a:t>
            </a:r>
            <a:endParaRPr sz="1200">
              <a:highlight>
                <a:schemeClr val="lt1"/>
              </a:highlight>
            </a:endParaRPr>
          </a:p>
        </p:txBody>
      </p:sp>
      <p:sp>
        <p:nvSpPr>
          <p:cNvPr id="246" name="Google Shape;246;p34"/>
          <p:cNvSpPr txBox="1"/>
          <p:nvPr/>
        </p:nvSpPr>
        <p:spPr>
          <a:xfrm>
            <a:off x="2230675" y="572325"/>
            <a:ext cx="433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666666"/>
                </a:solidFill>
                <a:latin typeface="Lato"/>
                <a:ea typeface="Lato"/>
                <a:cs typeface="Lato"/>
                <a:sym typeface="Lato"/>
              </a:rPr>
              <a:t>Experiment 2: Weighted Modeling</a:t>
            </a:r>
            <a:endParaRPr b="1">
              <a:solidFill>
                <a:srgbClr val="666666"/>
              </a:solidFill>
              <a:latin typeface="Lato"/>
              <a:ea typeface="Lato"/>
              <a:cs typeface="Lato"/>
              <a:sym typeface="Lato"/>
            </a:endParaRPr>
          </a:p>
        </p:txBody>
      </p:sp>
      <p:pic>
        <p:nvPicPr>
          <p:cNvPr id="247" name="Google Shape;247;p34"/>
          <p:cNvPicPr preferRelativeResize="0"/>
          <p:nvPr/>
        </p:nvPicPr>
        <p:blipFill>
          <a:blip r:embed="rId3">
            <a:alphaModFix/>
          </a:blip>
          <a:stretch>
            <a:fillRect/>
          </a:stretch>
        </p:blipFill>
        <p:spPr>
          <a:xfrm>
            <a:off x="5141213" y="3052894"/>
            <a:ext cx="204150" cy="212656"/>
          </a:xfrm>
          <a:prstGeom prst="rect">
            <a:avLst/>
          </a:prstGeom>
          <a:noFill/>
          <a:ln>
            <a:noFill/>
          </a:ln>
        </p:spPr>
      </p:pic>
      <p:pic>
        <p:nvPicPr>
          <p:cNvPr id="248" name="Google Shape;248;p34"/>
          <p:cNvPicPr preferRelativeResize="0"/>
          <p:nvPr/>
        </p:nvPicPr>
        <p:blipFill>
          <a:blip r:embed="rId4">
            <a:alphaModFix/>
          </a:blip>
          <a:stretch>
            <a:fillRect/>
          </a:stretch>
        </p:blipFill>
        <p:spPr>
          <a:xfrm>
            <a:off x="4572000" y="3535775"/>
            <a:ext cx="1046925" cy="212650"/>
          </a:xfrm>
          <a:prstGeom prst="rect">
            <a:avLst/>
          </a:prstGeom>
          <a:noFill/>
          <a:ln>
            <a:noFill/>
          </a:ln>
        </p:spPr>
      </p:pic>
      <p:pic>
        <p:nvPicPr>
          <p:cNvPr id="249" name="Google Shape;249;p34"/>
          <p:cNvPicPr preferRelativeResize="0"/>
          <p:nvPr/>
        </p:nvPicPr>
        <p:blipFill>
          <a:blip r:embed="rId5">
            <a:alphaModFix/>
          </a:blip>
          <a:stretch>
            <a:fillRect/>
          </a:stretch>
        </p:blipFill>
        <p:spPr>
          <a:xfrm>
            <a:off x="1541025" y="4023313"/>
            <a:ext cx="204150" cy="206874"/>
          </a:xfrm>
          <a:prstGeom prst="rect">
            <a:avLst/>
          </a:prstGeom>
          <a:noFill/>
          <a:ln>
            <a:noFill/>
          </a:ln>
        </p:spPr>
      </p:pic>
      <p:pic>
        <p:nvPicPr>
          <p:cNvPr id="250" name="Google Shape;250;p34"/>
          <p:cNvPicPr preferRelativeResize="0"/>
          <p:nvPr/>
        </p:nvPicPr>
        <p:blipFill>
          <a:blip r:embed="rId6">
            <a:alphaModFix/>
          </a:blip>
          <a:stretch>
            <a:fillRect/>
          </a:stretch>
        </p:blipFill>
        <p:spPr>
          <a:xfrm>
            <a:off x="6197828" y="3930725"/>
            <a:ext cx="1076125" cy="299443"/>
          </a:xfrm>
          <a:prstGeom prst="rect">
            <a:avLst/>
          </a:prstGeom>
          <a:noFill/>
          <a:ln>
            <a:noFill/>
          </a:ln>
        </p:spPr>
      </p:pic>
      <p:pic>
        <p:nvPicPr>
          <p:cNvPr id="251" name="Google Shape;251;p34"/>
          <p:cNvPicPr preferRelativeResize="0"/>
          <p:nvPr/>
        </p:nvPicPr>
        <p:blipFill>
          <a:blip r:embed="rId7">
            <a:alphaModFix/>
          </a:blip>
          <a:stretch>
            <a:fillRect/>
          </a:stretch>
        </p:blipFill>
        <p:spPr>
          <a:xfrm>
            <a:off x="1302175" y="4761063"/>
            <a:ext cx="1618494" cy="206875"/>
          </a:xfrm>
          <a:prstGeom prst="rect">
            <a:avLst/>
          </a:prstGeom>
          <a:noFill/>
          <a:ln>
            <a:noFill/>
          </a:ln>
        </p:spPr>
      </p:pic>
      <p:pic>
        <p:nvPicPr>
          <p:cNvPr id="252" name="Google Shape;252;p34"/>
          <p:cNvPicPr preferRelativeResize="0"/>
          <p:nvPr/>
        </p:nvPicPr>
        <p:blipFill>
          <a:blip r:embed="rId8">
            <a:alphaModFix/>
          </a:blip>
          <a:stretch>
            <a:fillRect/>
          </a:stretch>
        </p:blipFill>
        <p:spPr>
          <a:xfrm>
            <a:off x="3292375" y="4758175"/>
            <a:ext cx="1279628" cy="212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idx="1" type="body"/>
          </p:nvPr>
        </p:nvSpPr>
        <p:spPr>
          <a:xfrm>
            <a:off x="581425" y="1447400"/>
            <a:ext cx="7713000" cy="2947500"/>
          </a:xfrm>
          <a:prstGeom prst="rect">
            <a:avLst/>
          </a:prstGeom>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b="1" lang="en" sz="1500"/>
              <a:t>- </a:t>
            </a:r>
            <a:r>
              <a:rPr lang="en" sz="1200">
                <a:highlight>
                  <a:schemeClr val="lt1"/>
                </a:highlight>
              </a:rPr>
              <a:t>Let </a:t>
            </a:r>
            <a:r>
              <a:rPr b="1" i="1" lang="en" sz="1400">
                <a:solidFill>
                  <a:schemeClr val="dk2"/>
                </a:solidFill>
                <a:highlight>
                  <a:schemeClr val="lt1"/>
                </a:highlight>
              </a:rPr>
              <a:t>c(j)</a:t>
            </a:r>
            <a:r>
              <a:rPr lang="en" sz="1200">
                <a:highlight>
                  <a:schemeClr val="lt1"/>
                </a:highlight>
              </a:rPr>
              <a:t> represent performance of the trained model when evaluated using		     ‘s rows that </a:t>
            </a:r>
            <a:endParaRPr sz="1200">
              <a:highlight>
                <a:schemeClr val="lt1"/>
              </a:highlight>
            </a:endParaRPr>
          </a:p>
          <a:p>
            <a:pPr indent="0" lvl="0" marL="457200" rtl="0" algn="just">
              <a:lnSpc>
                <a:spcPct val="115000"/>
              </a:lnSpc>
              <a:spcBef>
                <a:spcPts val="0"/>
              </a:spcBef>
              <a:spcAft>
                <a:spcPts val="0"/>
              </a:spcAft>
              <a:buNone/>
            </a:pPr>
            <a:r>
              <a:rPr lang="en" sz="1200">
                <a:highlight>
                  <a:schemeClr val="lt1"/>
                </a:highlight>
              </a:rPr>
              <a:t>corresponded to a specific query, </a:t>
            </a:r>
            <a:r>
              <a:rPr b="1" i="1" lang="en" sz="1400">
                <a:highlight>
                  <a:schemeClr val="lt1"/>
                </a:highlight>
              </a:rPr>
              <a:t>j 	     {1 : Q}</a:t>
            </a:r>
            <a:r>
              <a:rPr lang="en" sz="1200">
                <a:highlight>
                  <a:schemeClr val="lt1"/>
                </a:highlight>
              </a:rPr>
              <a:t>.</a:t>
            </a:r>
            <a:endParaRPr sz="1200">
              <a:highlight>
                <a:schemeClr val="lt1"/>
              </a:highlight>
            </a:endParaRPr>
          </a:p>
          <a:p>
            <a:pPr indent="0" lvl="0" marL="457200" rtl="0" algn="just">
              <a:lnSpc>
                <a:spcPct val="115000"/>
              </a:lnSpc>
              <a:spcBef>
                <a:spcPts val="0"/>
              </a:spcBef>
              <a:spcAft>
                <a:spcPts val="0"/>
              </a:spcAft>
              <a:buNone/>
            </a:pPr>
            <a:r>
              <a:t/>
            </a:r>
            <a:endParaRPr sz="1200">
              <a:highlight>
                <a:schemeClr val="lt1"/>
              </a:highlight>
            </a:endParaRPr>
          </a:p>
          <a:p>
            <a:pPr indent="0" lvl="0" marL="457200" rtl="0" algn="just">
              <a:lnSpc>
                <a:spcPct val="115000"/>
              </a:lnSpc>
              <a:spcBef>
                <a:spcPts val="0"/>
              </a:spcBef>
              <a:spcAft>
                <a:spcPts val="0"/>
              </a:spcAft>
              <a:buNone/>
            </a:pPr>
            <a:r>
              <a:rPr b="1" lang="en" sz="1500">
                <a:highlight>
                  <a:schemeClr val="lt1"/>
                </a:highlight>
              </a:rPr>
              <a:t>- </a:t>
            </a:r>
            <a:r>
              <a:rPr lang="en" sz="1200">
                <a:highlight>
                  <a:schemeClr val="lt1"/>
                </a:highlight>
              </a:rPr>
              <a:t>Set of </a:t>
            </a:r>
            <a:r>
              <a:rPr b="1" i="1" lang="en">
                <a:solidFill>
                  <a:schemeClr val="dk2"/>
                </a:solidFill>
                <a:highlight>
                  <a:schemeClr val="lt1"/>
                </a:highlight>
              </a:rPr>
              <a:t>k </a:t>
            </a:r>
            <a:r>
              <a:rPr lang="en" sz="1200">
                <a:highlight>
                  <a:schemeClr val="lt1"/>
                </a:highlight>
              </a:rPr>
              <a:t>informative queries are found with performance above a threshold </a:t>
            </a:r>
            <a:r>
              <a:rPr b="1" lang="en" sz="1500">
                <a:solidFill>
                  <a:schemeClr val="dk2"/>
                </a:solidFill>
                <a:highlight>
                  <a:schemeClr val="lt1"/>
                </a:highlight>
              </a:rPr>
              <a:t>θ:  </a:t>
            </a:r>
            <a:r>
              <a:rPr b="1" lang="en" sz="1500">
                <a:highlight>
                  <a:schemeClr val="lt1"/>
                </a:highlight>
              </a:rPr>
              <a:t>k = {j | c(j) &gt;= θ}</a:t>
            </a:r>
            <a:r>
              <a:rPr lang="en" sz="1200">
                <a:highlight>
                  <a:schemeClr val="lt1"/>
                </a:highlight>
              </a:rPr>
              <a:t>.</a:t>
            </a:r>
            <a:endParaRPr sz="1200">
              <a:highlight>
                <a:schemeClr val="lt1"/>
              </a:highlight>
            </a:endParaRPr>
          </a:p>
          <a:p>
            <a:pPr indent="0" lvl="0" marL="457200" rtl="0" algn="just">
              <a:lnSpc>
                <a:spcPct val="115000"/>
              </a:lnSpc>
              <a:spcBef>
                <a:spcPts val="0"/>
              </a:spcBef>
              <a:spcAft>
                <a:spcPts val="0"/>
              </a:spcAft>
              <a:buNone/>
            </a:pPr>
            <a:r>
              <a:t/>
            </a:r>
            <a:endParaRPr sz="1200">
              <a:highlight>
                <a:schemeClr val="lt1"/>
              </a:highlight>
            </a:endParaRPr>
          </a:p>
          <a:p>
            <a:pPr indent="0" lvl="0" marL="457200" rtl="0" algn="just">
              <a:lnSpc>
                <a:spcPct val="115000"/>
              </a:lnSpc>
              <a:spcBef>
                <a:spcPts val="0"/>
              </a:spcBef>
              <a:spcAft>
                <a:spcPts val="0"/>
              </a:spcAft>
              <a:buNone/>
            </a:pPr>
            <a:r>
              <a:rPr b="1" lang="en" sz="1500">
                <a:highlight>
                  <a:schemeClr val="lt1"/>
                </a:highlight>
              </a:rPr>
              <a:t>- </a:t>
            </a:r>
            <a:r>
              <a:rPr lang="en" sz="1200">
                <a:highlight>
                  <a:schemeClr val="lt1"/>
                </a:highlight>
              </a:rPr>
              <a:t>For the subset of queries in </a:t>
            </a:r>
            <a:r>
              <a:rPr b="1" i="1" lang="en">
                <a:highlight>
                  <a:schemeClr val="lt1"/>
                </a:highlight>
              </a:rPr>
              <a:t>k</a:t>
            </a:r>
            <a:r>
              <a:rPr lang="en" sz="1200">
                <a:highlight>
                  <a:schemeClr val="lt1"/>
                </a:highlight>
              </a:rPr>
              <a:t>, we assigned query weights equal to the training set performance </a:t>
            </a:r>
            <a:r>
              <a:rPr b="1" lang="en" sz="1400">
                <a:solidFill>
                  <a:schemeClr val="dk2"/>
                </a:solidFill>
                <a:highlight>
                  <a:schemeClr val="lt1"/>
                </a:highlight>
              </a:rPr>
              <a:t>w(j) =c(j)</a:t>
            </a:r>
            <a:r>
              <a:rPr lang="en" sz="1200">
                <a:highlight>
                  <a:schemeClr val="lt1"/>
                </a:highlight>
              </a:rPr>
              <a:t>.</a:t>
            </a:r>
            <a:endParaRPr sz="1200">
              <a:highlight>
                <a:schemeClr val="lt1"/>
              </a:highlight>
            </a:endParaRPr>
          </a:p>
          <a:p>
            <a:pPr indent="0" lvl="0" marL="457200" rtl="0" algn="just">
              <a:lnSpc>
                <a:spcPct val="115000"/>
              </a:lnSpc>
              <a:spcBef>
                <a:spcPts val="0"/>
              </a:spcBef>
              <a:spcAft>
                <a:spcPts val="0"/>
              </a:spcAft>
              <a:buNone/>
            </a:pPr>
            <a:r>
              <a:t/>
            </a:r>
            <a:endParaRPr sz="1200">
              <a:highlight>
                <a:schemeClr val="lt1"/>
              </a:highlight>
            </a:endParaRPr>
          </a:p>
          <a:p>
            <a:pPr indent="0" lvl="0" marL="457200" rtl="0" algn="just">
              <a:lnSpc>
                <a:spcPct val="115000"/>
              </a:lnSpc>
              <a:spcBef>
                <a:spcPts val="0"/>
              </a:spcBef>
              <a:spcAft>
                <a:spcPts val="0"/>
              </a:spcAft>
              <a:buNone/>
            </a:pPr>
            <a:r>
              <a:rPr b="1" lang="en" sz="1500">
                <a:highlight>
                  <a:schemeClr val="lt1"/>
                </a:highlight>
              </a:rPr>
              <a:t>- </a:t>
            </a:r>
            <a:r>
              <a:rPr lang="en" sz="1200">
                <a:highlight>
                  <a:schemeClr val="lt1"/>
                </a:highlight>
              </a:rPr>
              <a:t>These weights were used in conjunction with the logistic regression model </a:t>
            </a:r>
            <a:r>
              <a:rPr b="1" i="1" lang="en" sz="1400">
                <a:highlight>
                  <a:schemeClr val="lt1"/>
                </a:highlight>
              </a:rPr>
              <a:t>f </a:t>
            </a:r>
            <a:r>
              <a:rPr lang="en" sz="1200">
                <a:highlight>
                  <a:schemeClr val="lt1"/>
                </a:highlight>
              </a:rPr>
              <a:t>to provide a </a:t>
            </a:r>
            <a:endParaRPr sz="1200">
              <a:highlight>
                <a:schemeClr val="lt1"/>
              </a:highlight>
            </a:endParaRPr>
          </a:p>
          <a:p>
            <a:pPr indent="0" lvl="0" marL="457200" rtl="0" algn="just">
              <a:lnSpc>
                <a:spcPct val="115000"/>
              </a:lnSpc>
              <a:spcBef>
                <a:spcPts val="0"/>
              </a:spcBef>
              <a:spcAft>
                <a:spcPts val="0"/>
              </a:spcAft>
              <a:buNone/>
            </a:pPr>
            <a:r>
              <a:rPr lang="en" sz="1200">
                <a:highlight>
                  <a:schemeClr val="lt1"/>
                </a:highlight>
              </a:rPr>
              <a:t>    question-weighted probability </a:t>
            </a:r>
            <a:r>
              <a:rPr b="1" i="1" lang="en" sz="1400">
                <a:highlight>
                  <a:schemeClr val="lt1"/>
                </a:highlight>
              </a:rPr>
              <a:t>p </a:t>
            </a:r>
            <a:r>
              <a:rPr lang="en" sz="1200">
                <a:highlight>
                  <a:schemeClr val="lt1"/>
                </a:highlight>
              </a:rPr>
              <a:t>of depression:</a:t>
            </a:r>
            <a:endParaRPr sz="1200">
              <a:highlight>
                <a:schemeClr val="lt1"/>
              </a:highlight>
            </a:endParaRPr>
          </a:p>
          <a:p>
            <a:pPr indent="0" lvl="0" marL="457200" rtl="0" algn="just">
              <a:lnSpc>
                <a:spcPct val="115000"/>
              </a:lnSpc>
              <a:spcBef>
                <a:spcPts val="0"/>
              </a:spcBef>
              <a:spcAft>
                <a:spcPts val="0"/>
              </a:spcAft>
              <a:buNone/>
            </a:pPr>
            <a:r>
              <a:t/>
            </a:r>
            <a:endParaRPr sz="1200">
              <a:highlight>
                <a:schemeClr val="lt1"/>
              </a:highlight>
            </a:endParaRPr>
          </a:p>
          <a:p>
            <a:pPr indent="0" lvl="0" marL="0" rtl="0" algn="just">
              <a:lnSpc>
                <a:spcPct val="115000"/>
              </a:lnSpc>
              <a:spcBef>
                <a:spcPts val="0"/>
              </a:spcBef>
              <a:spcAft>
                <a:spcPts val="0"/>
              </a:spcAft>
              <a:buNone/>
            </a:pPr>
            <a:r>
              <a:t/>
            </a:r>
            <a:endParaRPr sz="1200"/>
          </a:p>
          <a:p>
            <a:pPr indent="0" lvl="0" marL="457200" rtl="0" algn="just">
              <a:lnSpc>
                <a:spcPct val="115000"/>
              </a:lnSpc>
              <a:spcBef>
                <a:spcPts val="0"/>
              </a:spcBef>
              <a:spcAft>
                <a:spcPts val="0"/>
              </a:spcAft>
              <a:buNone/>
            </a:pPr>
            <a:r>
              <a:t/>
            </a:r>
            <a:endParaRPr sz="1200"/>
          </a:p>
          <a:p>
            <a:pPr indent="0" lvl="0" marL="457200" rtl="0" algn="just">
              <a:lnSpc>
                <a:spcPct val="115000"/>
              </a:lnSpc>
              <a:spcBef>
                <a:spcPts val="0"/>
              </a:spcBef>
              <a:spcAft>
                <a:spcPts val="0"/>
              </a:spcAft>
              <a:buNone/>
            </a:pPr>
            <a:r>
              <a:t/>
            </a:r>
            <a:endParaRPr sz="1200">
              <a:highlight>
                <a:schemeClr val="lt1"/>
              </a:highlight>
            </a:endParaRPr>
          </a:p>
        </p:txBody>
      </p:sp>
      <p:sp>
        <p:nvSpPr>
          <p:cNvPr id="258" name="Google Shape;258;p35"/>
          <p:cNvSpPr txBox="1"/>
          <p:nvPr/>
        </p:nvSpPr>
        <p:spPr>
          <a:xfrm>
            <a:off x="2493425" y="641100"/>
            <a:ext cx="459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666666"/>
                </a:solidFill>
                <a:latin typeface="Lato"/>
                <a:ea typeface="Lato"/>
                <a:cs typeface="Lato"/>
                <a:sym typeface="Lato"/>
              </a:rPr>
              <a:t>Experiment 2: Weighted Modeling	    (Contd.)</a:t>
            </a:r>
            <a:endParaRPr>
              <a:latin typeface="Lato"/>
              <a:ea typeface="Lato"/>
              <a:cs typeface="Lato"/>
              <a:sym typeface="Lato"/>
            </a:endParaRPr>
          </a:p>
        </p:txBody>
      </p:sp>
      <p:pic>
        <p:nvPicPr>
          <p:cNvPr id="259" name="Google Shape;259;p35"/>
          <p:cNvPicPr preferRelativeResize="0"/>
          <p:nvPr/>
        </p:nvPicPr>
        <p:blipFill>
          <a:blip r:embed="rId3">
            <a:alphaModFix/>
          </a:blip>
          <a:stretch>
            <a:fillRect/>
          </a:stretch>
        </p:blipFill>
        <p:spPr>
          <a:xfrm>
            <a:off x="6173275" y="1524200"/>
            <a:ext cx="591271" cy="212650"/>
          </a:xfrm>
          <a:prstGeom prst="rect">
            <a:avLst/>
          </a:prstGeom>
          <a:noFill/>
          <a:ln>
            <a:noFill/>
          </a:ln>
        </p:spPr>
      </p:pic>
      <p:pic>
        <p:nvPicPr>
          <p:cNvPr id="260" name="Google Shape;260;p35"/>
          <p:cNvPicPr preferRelativeResize="0"/>
          <p:nvPr/>
        </p:nvPicPr>
        <p:blipFill>
          <a:blip r:embed="rId4">
            <a:alphaModFix/>
          </a:blip>
          <a:stretch>
            <a:fillRect/>
          </a:stretch>
        </p:blipFill>
        <p:spPr>
          <a:xfrm>
            <a:off x="3430770" y="1868870"/>
            <a:ext cx="128550" cy="136850"/>
          </a:xfrm>
          <a:prstGeom prst="rect">
            <a:avLst/>
          </a:prstGeom>
          <a:noFill/>
          <a:ln>
            <a:noFill/>
          </a:ln>
        </p:spPr>
      </p:pic>
      <p:pic>
        <p:nvPicPr>
          <p:cNvPr id="261" name="Google Shape;261;p35"/>
          <p:cNvPicPr preferRelativeResize="0"/>
          <p:nvPr/>
        </p:nvPicPr>
        <p:blipFill>
          <a:blip r:embed="rId5">
            <a:alphaModFix/>
          </a:blip>
          <a:stretch>
            <a:fillRect/>
          </a:stretch>
        </p:blipFill>
        <p:spPr>
          <a:xfrm>
            <a:off x="3031700" y="3999150"/>
            <a:ext cx="1931200" cy="635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0" name="Shape 140"/>
        <p:cNvGrpSpPr/>
        <p:nvPr/>
      </p:nvGrpSpPr>
      <p:grpSpPr>
        <a:xfrm>
          <a:off x="0" y="0"/>
          <a:ext cx="0" cy="0"/>
          <a:chOff x="0" y="0"/>
          <a:chExt cx="0" cy="0"/>
        </a:xfrm>
      </p:grpSpPr>
      <p:sp>
        <p:nvSpPr>
          <p:cNvPr id="141" name="Google Shape;141;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a:t>
            </a:r>
            <a:endParaRPr/>
          </a:p>
        </p:txBody>
      </p:sp>
      <p:sp>
        <p:nvSpPr>
          <p:cNvPr id="142" name="Google Shape;142;p18"/>
          <p:cNvSpPr txBox="1"/>
          <p:nvPr>
            <p:ph idx="4294967295" type="subTitle"/>
          </p:nvPr>
        </p:nvSpPr>
        <p:spPr>
          <a:xfrm>
            <a:off x="3589350" y="1322450"/>
            <a:ext cx="5033700" cy="330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Khushi Gupta - IIT2019141</a:t>
            </a:r>
            <a:endParaRPr sz="1800">
              <a:solidFill>
                <a:srgbClr val="FFFFFF"/>
              </a:solidFill>
            </a:endParaRPr>
          </a:p>
          <a:p>
            <a:pPr indent="0" lvl="0" marL="0" rtl="0" algn="l">
              <a:spcBef>
                <a:spcPts val="1600"/>
              </a:spcBef>
              <a:spcAft>
                <a:spcPts val="0"/>
              </a:spcAft>
              <a:buNone/>
            </a:pPr>
            <a:r>
              <a:rPr lang="en" sz="1800">
                <a:solidFill>
                  <a:schemeClr val="lt1"/>
                </a:solidFill>
              </a:rPr>
              <a:t>Hrithika Ratan</a:t>
            </a:r>
            <a:r>
              <a:rPr lang="en" sz="1800">
                <a:solidFill>
                  <a:schemeClr val="lt1"/>
                </a:solidFill>
              </a:rPr>
              <a:t> </a:t>
            </a:r>
            <a:r>
              <a:rPr lang="en" sz="1800">
                <a:solidFill>
                  <a:schemeClr val="lt1"/>
                </a:solidFill>
              </a:rPr>
              <a:t>- IIT2019147</a:t>
            </a:r>
            <a:endParaRPr sz="1800">
              <a:solidFill>
                <a:schemeClr val="lt1"/>
              </a:solidFill>
            </a:endParaRPr>
          </a:p>
          <a:p>
            <a:pPr indent="0" lvl="0" marL="0" rtl="0" algn="l">
              <a:spcBef>
                <a:spcPts val="1600"/>
              </a:spcBef>
              <a:spcAft>
                <a:spcPts val="1600"/>
              </a:spcAft>
              <a:buNone/>
            </a:pPr>
            <a:r>
              <a:rPr lang="en" sz="1800">
                <a:solidFill>
                  <a:schemeClr val="lt1"/>
                </a:solidFill>
              </a:rPr>
              <a:t>Noonsavath Sravana Samyukta- IIT2019236</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idx="1" type="body"/>
          </p:nvPr>
        </p:nvSpPr>
        <p:spPr>
          <a:xfrm>
            <a:off x="540175" y="1397500"/>
            <a:ext cx="7713000" cy="3561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2000"/>
              <a:t>LSTM Model</a:t>
            </a:r>
            <a:endParaRPr b="1" sz="2000"/>
          </a:p>
          <a:p>
            <a:pPr indent="0" lvl="0" marL="457200" rtl="0" algn="just">
              <a:lnSpc>
                <a:spcPct val="100000"/>
              </a:lnSpc>
              <a:spcBef>
                <a:spcPts val="0"/>
              </a:spcBef>
              <a:spcAft>
                <a:spcPts val="0"/>
              </a:spcAft>
              <a:buNone/>
            </a:pPr>
            <a:r>
              <a:t/>
            </a:r>
            <a:endParaRPr b="1" sz="1500">
              <a:highlight>
                <a:schemeClr val="lt1"/>
              </a:highlight>
            </a:endParaRPr>
          </a:p>
          <a:p>
            <a:pPr indent="0" lvl="0" marL="457200" rtl="0" algn="just">
              <a:lnSpc>
                <a:spcPct val="100000"/>
              </a:lnSpc>
              <a:spcBef>
                <a:spcPts val="0"/>
              </a:spcBef>
              <a:spcAft>
                <a:spcPts val="0"/>
              </a:spcAft>
              <a:buNone/>
            </a:pPr>
            <a:r>
              <a:rPr b="1" lang="en" sz="1500">
                <a:highlight>
                  <a:schemeClr val="lt1"/>
                </a:highlight>
              </a:rPr>
              <a:t>For Audio + Text</a:t>
            </a:r>
            <a:endParaRPr b="1" sz="1500">
              <a:highlight>
                <a:schemeClr val="lt1"/>
              </a:highlight>
            </a:endParaRPr>
          </a:p>
          <a:p>
            <a:pPr indent="0" lvl="0" marL="457200" rtl="0" algn="just">
              <a:lnSpc>
                <a:spcPct val="100000"/>
              </a:lnSpc>
              <a:spcBef>
                <a:spcPts val="0"/>
              </a:spcBef>
              <a:spcAft>
                <a:spcPts val="0"/>
              </a:spcAft>
              <a:buNone/>
            </a:pPr>
            <a:r>
              <a:t/>
            </a:r>
            <a:endParaRPr b="1" sz="1500">
              <a:highlight>
                <a:schemeClr val="lt1"/>
              </a:highlight>
            </a:endParaRPr>
          </a:p>
          <a:p>
            <a:pPr indent="-304800" lvl="0" marL="457200" rtl="0" algn="just">
              <a:lnSpc>
                <a:spcPct val="100000"/>
              </a:lnSpc>
              <a:spcBef>
                <a:spcPts val="0"/>
              </a:spcBef>
              <a:spcAft>
                <a:spcPts val="0"/>
              </a:spcAft>
              <a:buClr>
                <a:srgbClr val="666666"/>
              </a:buClr>
              <a:buSzPts val="1200"/>
              <a:buChar char="●"/>
            </a:pPr>
            <a:r>
              <a:rPr lang="en" sz="1200">
                <a:solidFill>
                  <a:srgbClr val="666666"/>
                </a:solidFill>
              </a:rPr>
              <a:t>We implemented a neural network model that takes two inputs: audio and text data, and outputs a binary classification prediction.</a:t>
            </a:r>
            <a:endParaRPr sz="1200">
              <a:solidFill>
                <a:srgbClr val="666666"/>
              </a:solidFill>
            </a:endParaRPr>
          </a:p>
          <a:p>
            <a:pPr indent="0" lvl="0" marL="914400" rtl="0" algn="just">
              <a:lnSpc>
                <a:spcPct val="100000"/>
              </a:lnSpc>
              <a:spcBef>
                <a:spcPts val="0"/>
              </a:spcBef>
              <a:spcAft>
                <a:spcPts val="0"/>
              </a:spcAft>
              <a:buNone/>
            </a:pPr>
            <a:r>
              <a:t/>
            </a:r>
            <a:endParaRPr sz="1200">
              <a:solidFill>
                <a:srgbClr val="666666"/>
              </a:solidFill>
            </a:endParaRPr>
          </a:p>
          <a:p>
            <a:pPr indent="-304800" lvl="0" marL="457200" rtl="0" algn="just">
              <a:lnSpc>
                <a:spcPct val="100000"/>
              </a:lnSpc>
              <a:spcBef>
                <a:spcPts val="0"/>
              </a:spcBef>
              <a:spcAft>
                <a:spcPts val="0"/>
              </a:spcAft>
              <a:buClr>
                <a:srgbClr val="666666"/>
              </a:buClr>
              <a:buSzPts val="1200"/>
              <a:buChar char="●"/>
            </a:pPr>
            <a:r>
              <a:rPr lang="en" sz="1200">
                <a:solidFill>
                  <a:srgbClr val="666666"/>
                </a:solidFill>
              </a:rPr>
              <a:t>The audio input is of shape (batch_size, 250, 74) which means there are batch_size number of audio samples, each of length 250 time steps and with 74 audio features. The input is passed through three Highway layers and a Dense layer with 74 units before being merged with the text input.</a:t>
            </a:r>
            <a:endParaRPr sz="1200">
              <a:solidFill>
                <a:srgbClr val="666666"/>
              </a:solidFill>
            </a:endParaRPr>
          </a:p>
          <a:p>
            <a:pPr indent="0" lvl="0" marL="914400" rtl="0" algn="just">
              <a:lnSpc>
                <a:spcPct val="100000"/>
              </a:lnSpc>
              <a:spcBef>
                <a:spcPts val="0"/>
              </a:spcBef>
              <a:spcAft>
                <a:spcPts val="0"/>
              </a:spcAft>
              <a:buNone/>
            </a:pPr>
            <a:r>
              <a:t/>
            </a:r>
            <a:endParaRPr sz="1200">
              <a:solidFill>
                <a:srgbClr val="666666"/>
              </a:solidFill>
            </a:endParaRPr>
          </a:p>
          <a:p>
            <a:pPr indent="-304800" lvl="0" marL="457200" rtl="0" algn="just">
              <a:lnSpc>
                <a:spcPct val="100000"/>
              </a:lnSpc>
              <a:spcBef>
                <a:spcPts val="0"/>
              </a:spcBef>
              <a:spcAft>
                <a:spcPts val="0"/>
              </a:spcAft>
              <a:buClr>
                <a:srgbClr val="666666"/>
              </a:buClr>
              <a:buSzPts val="1200"/>
              <a:buChar char="●"/>
            </a:pPr>
            <a:r>
              <a:rPr lang="en" sz="1200">
                <a:solidFill>
                  <a:srgbClr val="666666"/>
                </a:solidFill>
              </a:rPr>
              <a:t>The text input is of shape (batch_size, 250, 5100) which means there are batch_size number of text samples, each of length 250 time steps and with 5100 text features. The text input is passed through three Dense layers with 1000, 500, and 250 units respectively before being merged with the audio input.</a:t>
            </a:r>
            <a:endParaRPr sz="1200">
              <a:solidFill>
                <a:srgbClr val="666666"/>
              </a:solidFill>
            </a:endParaRPr>
          </a:p>
          <a:p>
            <a:pPr indent="0" lvl="0" marL="457200" rtl="0" algn="just">
              <a:lnSpc>
                <a:spcPct val="115000"/>
              </a:lnSpc>
              <a:spcBef>
                <a:spcPts val="0"/>
              </a:spcBef>
              <a:spcAft>
                <a:spcPts val="0"/>
              </a:spcAft>
              <a:buNone/>
            </a:pPr>
            <a:r>
              <a:t/>
            </a:r>
            <a:endParaRPr sz="1200">
              <a:highlight>
                <a:schemeClr val="lt1"/>
              </a:highlight>
            </a:endParaRPr>
          </a:p>
        </p:txBody>
      </p:sp>
      <p:sp>
        <p:nvSpPr>
          <p:cNvPr id="267" name="Google Shape;267;p36"/>
          <p:cNvSpPr txBox="1"/>
          <p:nvPr/>
        </p:nvSpPr>
        <p:spPr>
          <a:xfrm>
            <a:off x="2667175" y="613600"/>
            <a:ext cx="36996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solidFill>
                  <a:schemeClr val="accent1"/>
                </a:solidFill>
                <a:latin typeface="Lato"/>
                <a:ea typeface="Lato"/>
                <a:cs typeface="Lato"/>
                <a:sym typeface="Lato"/>
              </a:rPr>
              <a:t>Experiment 3: Sequence Modeling</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idx="1" type="body"/>
          </p:nvPr>
        </p:nvSpPr>
        <p:spPr>
          <a:xfrm>
            <a:off x="540175" y="1397500"/>
            <a:ext cx="7713000" cy="3561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2000"/>
              <a:t>LSTM Model</a:t>
            </a:r>
            <a:endParaRPr b="1" sz="2000"/>
          </a:p>
          <a:p>
            <a:pPr indent="0" lvl="0" marL="457200" rtl="0" algn="just">
              <a:lnSpc>
                <a:spcPct val="100000"/>
              </a:lnSpc>
              <a:spcBef>
                <a:spcPts val="0"/>
              </a:spcBef>
              <a:spcAft>
                <a:spcPts val="0"/>
              </a:spcAft>
              <a:buNone/>
            </a:pPr>
            <a:r>
              <a:t/>
            </a:r>
            <a:endParaRPr b="1" sz="1500">
              <a:highlight>
                <a:schemeClr val="lt1"/>
              </a:highlight>
            </a:endParaRPr>
          </a:p>
          <a:p>
            <a:pPr indent="0" lvl="0" marL="457200" rtl="0" algn="just">
              <a:lnSpc>
                <a:spcPct val="100000"/>
              </a:lnSpc>
              <a:spcBef>
                <a:spcPts val="0"/>
              </a:spcBef>
              <a:spcAft>
                <a:spcPts val="0"/>
              </a:spcAft>
              <a:buNone/>
            </a:pPr>
            <a:r>
              <a:rPr b="1" lang="en" sz="1500">
                <a:highlight>
                  <a:schemeClr val="lt1"/>
                </a:highlight>
              </a:rPr>
              <a:t>For Audio + Text</a:t>
            </a:r>
            <a:endParaRPr b="1" sz="1500">
              <a:highlight>
                <a:schemeClr val="lt1"/>
              </a:highlight>
            </a:endParaRPr>
          </a:p>
          <a:p>
            <a:pPr indent="0" lvl="0" marL="457200" rtl="0" algn="just">
              <a:lnSpc>
                <a:spcPct val="100000"/>
              </a:lnSpc>
              <a:spcBef>
                <a:spcPts val="0"/>
              </a:spcBef>
              <a:spcAft>
                <a:spcPts val="0"/>
              </a:spcAft>
              <a:buNone/>
            </a:pPr>
            <a:r>
              <a:t/>
            </a:r>
            <a:endParaRPr b="1" sz="1500">
              <a:highlight>
                <a:schemeClr val="lt1"/>
              </a:highlight>
            </a:endParaRPr>
          </a:p>
          <a:p>
            <a:pPr indent="-304800" lvl="0" marL="457200" rtl="0" algn="just">
              <a:lnSpc>
                <a:spcPct val="100000"/>
              </a:lnSpc>
              <a:spcBef>
                <a:spcPts val="0"/>
              </a:spcBef>
              <a:spcAft>
                <a:spcPts val="0"/>
              </a:spcAft>
              <a:buClr>
                <a:srgbClr val="666666"/>
              </a:buClr>
              <a:buSzPts val="1200"/>
              <a:buChar char="●"/>
            </a:pPr>
            <a:r>
              <a:rPr lang="en" sz="1200">
                <a:solidFill>
                  <a:srgbClr val="666666"/>
                </a:solidFill>
              </a:rPr>
              <a:t>The merged inputs are concatenated along the time step axis, resulting in an input tensor of shape (batch_size, 500, 74). This merged input is then passed through an LSTM layer with 128 units and 20% dropout, before being passed through a Dense layer with a single output and sigmoid activation function for binary classification.</a:t>
            </a:r>
            <a:endParaRPr sz="1200">
              <a:solidFill>
                <a:srgbClr val="666666"/>
              </a:solidFill>
            </a:endParaRPr>
          </a:p>
          <a:p>
            <a:pPr indent="0" lvl="0" marL="914400" rtl="0" algn="just">
              <a:lnSpc>
                <a:spcPct val="100000"/>
              </a:lnSpc>
              <a:spcBef>
                <a:spcPts val="0"/>
              </a:spcBef>
              <a:spcAft>
                <a:spcPts val="0"/>
              </a:spcAft>
              <a:buNone/>
            </a:pPr>
            <a:r>
              <a:t/>
            </a:r>
            <a:endParaRPr sz="1200">
              <a:solidFill>
                <a:srgbClr val="666666"/>
              </a:solidFill>
            </a:endParaRPr>
          </a:p>
          <a:p>
            <a:pPr indent="-304800" lvl="0" marL="457200" rtl="0" algn="just">
              <a:lnSpc>
                <a:spcPct val="100000"/>
              </a:lnSpc>
              <a:spcBef>
                <a:spcPts val="0"/>
              </a:spcBef>
              <a:spcAft>
                <a:spcPts val="0"/>
              </a:spcAft>
              <a:buClr>
                <a:srgbClr val="666666"/>
              </a:buClr>
              <a:buSzPts val="1200"/>
              <a:buChar char="●"/>
            </a:pPr>
            <a:r>
              <a:rPr lang="en" sz="1200">
                <a:solidFill>
                  <a:srgbClr val="666666"/>
                </a:solidFill>
              </a:rPr>
              <a:t>The model is compiled using the binary cross-entropy loss function and the Adam optimizer with a learning rate of 0.0001. The run_model function returns the compiled model.</a:t>
            </a:r>
            <a:endParaRPr sz="1200">
              <a:solidFill>
                <a:srgbClr val="666666"/>
              </a:solidFill>
            </a:endParaRPr>
          </a:p>
          <a:p>
            <a:pPr indent="0" lvl="0" marL="457200" rtl="0" algn="just">
              <a:lnSpc>
                <a:spcPct val="115000"/>
              </a:lnSpc>
              <a:spcBef>
                <a:spcPts val="0"/>
              </a:spcBef>
              <a:spcAft>
                <a:spcPts val="0"/>
              </a:spcAft>
              <a:buNone/>
            </a:pPr>
            <a:r>
              <a:t/>
            </a:r>
            <a:endParaRPr sz="1200">
              <a:highlight>
                <a:schemeClr val="lt1"/>
              </a:highlight>
            </a:endParaRPr>
          </a:p>
        </p:txBody>
      </p:sp>
      <p:sp>
        <p:nvSpPr>
          <p:cNvPr id="273" name="Google Shape;273;p37"/>
          <p:cNvSpPr txBox="1"/>
          <p:nvPr/>
        </p:nvSpPr>
        <p:spPr>
          <a:xfrm>
            <a:off x="2667175" y="613600"/>
            <a:ext cx="36996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solidFill>
                  <a:schemeClr val="accent1"/>
                </a:solidFill>
                <a:latin typeface="Lato"/>
                <a:ea typeface="Lato"/>
                <a:cs typeface="Lato"/>
                <a:sym typeface="Lato"/>
              </a:rPr>
              <a:t>Experiment 3: Sequence Modeling</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 type="body"/>
          </p:nvPr>
        </p:nvSpPr>
        <p:spPr>
          <a:xfrm>
            <a:off x="540175" y="1397500"/>
            <a:ext cx="7713000" cy="3561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2000"/>
              <a:t>LSTM Model</a:t>
            </a:r>
            <a:endParaRPr b="1" sz="2000"/>
          </a:p>
          <a:p>
            <a:pPr indent="0" lvl="0" marL="457200" rtl="0" algn="just">
              <a:lnSpc>
                <a:spcPct val="100000"/>
              </a:lnSpc>
              <a:spcBef>
                <a:spcPts val="0"/>
              </a:spcBef>
              <a:spcAft>
                <a:spcPts val="0"/>
              </a:spcAft>
              <a:buNone/>
            </a:pPr>
            <a:r>
              <a:t/>
            </a:r>
            <a:endParaRPr b="1" sz="1500">
              <a:highlight>
                <a:schemeClr val="lt1"/>
              </a:highlight>
            </a:endParaRPr>
          </a:p>
          <a:p>
            <a:pPr indent="0" lvl="0" marL="457200" rtl="0" algn="just">
              <a:lnSpc>
                <a:spcPct val="100000"/>
              </a:lnSpc>
              <a:spcBef>
                <a:spcPts val="0"/>
              </a:spcBef>
              <a:spcAft>
                <a:spcPts val="0"/>
              </a:spcAft>
              <a:buNone/>
            </a:pPr>
            <a:r>
              <a:rPr b="1" lang="en" sz="1500">
                <a:highlight>
                  <a:schemeClr val="lt1"/>
                </a:highlight>
              </a:rPr>
              <a:t>For Video + Text</a:t>
            </a:r>
            <a:endParaRPr b="1" sz="1500">
              <a:highlight>
                <a:schemeClr val="lt1"/>
              </a:highlight>
            </a:endParaRPr>
          </a:p>
          <a:p>
            <a:pPr indent="0" lvl="0" marL="457200" rtl="0" algn="just">
              <a:lnSpc>
                <a:spcPct val="100000"/>
              </a:lnSpc>
              <a:spcBef>
                <a:spcPts val="0"/>
              </a:spcBef>
              <a:spcAft>
                <a:spcPts val="0"/>
              </a:spcAft>
              <a:buNone/>
            </a:pPr>
            <a:r>
              <a:t/>
            </a:r>
            <a:endParaRPr b="1" sz="1500">
              <a:highlight>
                <a:schemeClr val="lt1"/>
              </a:highlight>
            </a:endParaRPr>
          </a:p>
          <a:p>
            <a:pPr indent="-304800" lvl="0" marL="457200" rtl="0" algn="just">
              <a:lnSpc>
                <a:spcPct val="100000"/>
              </a:lnSpc>
              <a:spcBef>
                <a:spcPts val="0"/>
              </a:spcBef>
              <a:spcAft>
                <a:spcPts val="0"/>
              </a:spcAft>
              <a:buClr>
                <a:srgbClr val="666666"/>
              </a:buClr>
              <a:buSzPts val="1200"/>
              <a:buChar char="●"/>
            </a:pPr>
            <a:r>
              <a:rPr lang="en" sz="1200">
                <a:solidFill>
                  <a:srgbClr val="666666"/>
                </a:solidFill>
              </a:rPr>
              <a:t>We implemented a neural network model that takes two inputs:video and text data, and outputs a binary classification prediction.</a:t>
            </a:r>
            <a:endParaRPr sz="1200">
              <a:solidFill>
                <a:srgbClr val="666666"/>
              </a:solidFill>
            </a:endParaRPr>
          </a:p>
          <a:p>
            <a:pPr indent="0" lvl="0" marL="914400" rtl="0" algn="just">
              <a:lnSpc>
                <a:spcPct val="100000"/>
              </a:lnSpc>
              <a:spcBef>
                <a:spcPts val="0"/>
              </a:spcBef>
              <a:spcAft>
                <a:spcPts val="0"/>
              </a:spcAft>
              <a:buNone/>
            </a:pPr>
            <a:r>
              <a:t/>
            </a:r>
            <a:endParaRPr sz="1200">
              <a:solidFill>
                <a:srgbClr val="666666"/>
              </a:solidFill>
            </a:endParaRPr>
          </a:p>
          <a:p>
            <a:pPr indent="-304800" lvl="0" marL="457200" rtl="0" algn="just">
              <a:lnSpc>
                <a:spcPct val="100000"/>
              </a:lnSpc>
              <a:spcBef>
                <a:spcPts val="0"/>
              </a:spcBef>
              <a:spcAft>
                <a:spcPts val="0"/>
              </a:spcAft>
              <a:buClr>
                <a:srgbClr val="666666"/>
              </a:buClr>
              <a:buSzPts val="1200"/>
              <a:buChar char="●"/>
            </a:pPr>
            <a:r>
              <a:rPr lang="en" sz="1200">
                <a:solidFill>
                  <a:srgbClr val="666666"/>
                </a:solidFill>
              </a:rPr>
              <a:t>It</a:t>
            </a:r>
            <a:r>
              <a:rPr lang="en" sz="1200">
                <a:solidFill>
                  <a:srgbClr val="666666"/>
                </a:solidFill>
              </a:rPr>
              <a:t> takes as input video data of shape (250, 388) and processes the video data and produces a feature vector of size 250.</a:t>
            </a:r>
            <a:endParaRPr sz="1200">
              <a:solidFill>
                <a:srgbClr val="666666"/>
              </a:solidFill>
            </a:endParaRPr>
          </a:p>
          <a:p>
            <a:pPr indent="0" lvl="0" marL="914400" rtl="0" algn="just">
              <a:lnSpc>
                <a:spcPct val="100000"/>
              </a:lnSpc>
              <a:spcBef>
                <a:spcPts val="0"/>
              </a:spcBef>
              <a:spcAft>
                <a:spcPts val="0"/>
              </a:spcAft>
              <a:buNone/>
            </a:pPr>
            <a:r>
              <a:t/>
            </a:r>
            <a:endParaRPr sz="1200">
              <a:solidFill>
                <a:srgbClr val="666666"/>
              </a:solidFill>
            </a:endParaRPr>
          </a:p>
          <a:p>
            <a:pPr indent="-304800" lvl="0" marL="457200" rtl="0" algn="just">
              <a:lnSpc>
                <a:spcPct val="100000"/>
              </a:lnSpc>
              <a:spcBef>
                <a:spcPts val="0"/>
              </a:spcBef>
              <a:spcAft>
                <a:spcPts val="0"/>
              </a:spcAft>
              <a:buClr>
                <a:srgbClr val="666666"/>
              </a:buClr>
              <a:buSzPts val="1200"/>
              <a:buChar char="●"/>
            </a:pPr>
            <a:r>
              <a:rPr lang="en" sz="1200">
                <a:solidFill>
                  <a:srgbClr val="666666"/>
                </a:solidFill>
              </a:rPr>
              <a:t>The concatenate layer merges the feature vectors and the lstm layer processes the merged feature vectors and produces a fixed-size output vector.</a:t>
            </a:r>
            <a:endParaRPr sz="1200">
              <a:solidFill>
                <a:srgbClr val="666666"/>
              </a:solidFill>
            </a:endParaRPr>
          </a:p>
          <a:p>
            <a:pPr indent="0" lvl="0" marL="457200" rtl="0" algn="just">
              <a:lnSpc>
                <a:spcPct val="115000"/>
              </a:lnSpc>
              <a:spcBef>
                <a:spcPts val="0"/>
              </a:spcBef>
              <a:spcAft>
                <a:spcPts val="0"/>
              </a:spcAft>
              <a:buNone/>
            </a:pPr>
            <a:r>
              <a:t/>
            </a:r>
            <a:endParaRPr sz="1200">
              <a:highlight>
                <a:schemeClr val="lt1"/>
              </a:highlight>
            </a:endParaRPr>
          </a:p>
        </p:txBody>
      </p:sp>
      <p:sp>
        <p:nvSpPr>
          <p:cNvPr id="279" name="Google Shape;279;p38"/>
          <p:cNvSpPr txBox="1"/>
          <p:nvPr/>
        </p:nvSpPr>
        <p:spPr>
          <a:xfrm>
            <a:off x="2667175" y="613600"/>
            <a:ext cx="36996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solidFill>
                  <a:schemeClr val="accent1"/>
                </a:solidFill>
                <a:latin typeface="Lato"/>
                <a:ea typeface="Lato"/>
                <a:cs typeface="Lato"/>
                <a:sym typeface="Lato"/>
              </a:rPr>
              <a:t>Experiment 3: Sequence Modeling</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idx="1" type="body"/>
          </p:nvPr>
        </p:nvSpPr>
        <p:spPr>
          <a:xfrm>
            <a:off x="540175" y="1397500"/>
            <a:ext cx="7713000" cy="3561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2000"/>
              <a:t>LSTM Model</a:t>
            </a:r>
            <a:endParaRPr b="1" sz="2000"/>
          </a:p>
          <a:p>
            <a:pPr indent="0" lvl="0" marL="457200" rtl="0" algn="just">
              <a:lnSpc>
                <a:spcPct val="100000"/>
              </a:lnSpc>
              <a:spcBef>
                <a:spcPts val="0"/>
              </a:spcBef>
              <a:spcAft>
                <a:spcPts val="0"/>
              </a:spcAft>
              <a:buNone/>
            </a:pPr>
            <a:r>
              <a:t/>
            </a:r>
            <a:endParaRPr b="1" sz="1500">
              <a:highlight>
                <a:schemeClr val="lt1"/>
              </a:highlight>
            </a:endParaRPr>
          </a:p>
          <a:p>
            <a:pPr indent="0" lvl="0" marL="457200" rtl="0" algn="just">
              <a:lnSpc>
                <a:spcPct val="100000"/>
              </a:lnSpc>
              <a:spcBef>
                <a:spcPts val="0"/>
              </a:spcBef>
              <a:spcAft>
                <a:spcPts val="0"/>
              </a:spcAft>
              <a:buNone/>
            </a:pPr>
            <a:r>
              <a:rPr b="1" lang="en" sz="1500">
                <a:highlight>
                  <a:schemeClr val="lt1"/>
                </a:highlight>
              </a:rPr>
              <a:t>For Audio+Video + Text</a:t>
            </a:r>
            <a:endParaRPr b="1" sz="1500">
              <a:highlight>
                <a:schemeClr val="lt1"/>
              </a:highlight>
            </a:endParaRPr>
          </a:p>
          <a:p>
            <a:pPr indent="0" lvl="0" marL="457200" rtl="0" algn="just">
              <a:lnSpc>
                <a:spcPct val="100000"/>
              </a:lnSpc>
              <a:spcBef>
                <a:spcPts val="0"/>
              </a:spcBef>
              <a:spcAft>
                <a:spcPts val="0"/>
              </a:spcAft>
              <a:buNone/>
            </a:pPr>
            <a:r>
              <a:t/>
            </a:r>
            <a:endParaRPr b="1" sz="1500">
              <a:highlight>
                <a:schemeClr val="lt1"/>
              </a:highlight>
            </a:endParaRPr>
          </a:p>
          <a:p>
            <a:pPr indent="-304800" lvl="0" marL="457200" rtl="0" algn="just">
              <a:lnSpc>
                <a:spcPct val="100000"/>
              </a:lnSpc>
              <a:spcBef>
                <a:spcPts val="0"/>
              </a:spcBef>
              <a:spcAft>
                <a:spcPts val="0"/>
              </a:spcAft>
              <a:buClr>
                <a:srgbClr val="666666"/>
              </a:buClr>
              <a:buSzPts val="1200"/>
              <a:buChar char="●"/>
            </a:pPr>
            <a:r>
              <a:rPr lang="en" sz="1200">
                <a:solidFill>
                  <a:srgbClr val="666666"/>
                </a:solidFill>
              </a:rPr>
              <a:t>The model consists of three input branches, one for each modality, which are then merged and processed through an LSTM layer and a final dense layer with sigmoid activation for binary classification. </a:t>
            </a:r>
            <a:endParaRPr sz="1200">
              <a:solidFill>
                <a:srgbClr val="666666"/>
              </a:solidFill>
            </a:endParaRPr>
          </a:p>
          <a:p>
            <a:pPr indent="0" lvl="0" marL="1371600" rtl="0" algn="just">
              <a:lnSpc>
                <a:spcPct val="100000"/>
              </a:lnSpc>
              <a:spcBef>
                <a:spcPts val="0"/>
              </a:spcBef>
              <a:spcAft>
                <a:spcPts val="0"/>
              </a:spcAft>
              <a:buNone/>
            </a:pPr>
            <a:r>
              <a:t/>
            </a:r>
            <a:endParaRPr sz="1200">
              <a:solidFill>
                <a:srgbClr val="666666"/>
              </a:solidFill>
            </a:endParaRPr>
          </a:p>
          <a:p>
            <a:pPr indent="-304800" lvl="0" marL="457200" rtl="0" algn="just">
              <a:lnSpc>
                <a:spcPct val="100000"/>
              </a:lnSpc>
              <a:spcBef>
                <a:spcPts val="0"/>
              </a:spcBef>
              <a:spcAft>
                <a:spcPts val="0"/>
              </a:spcAft>
              <a:buClr>
                <a:srgbClr val="666666"/>
              </a:buClr>
              <a:buSzPts val="1200"/>
              <a:buChar char="●"/>
            </a:pPr>
            <a:r>
              <a:rPr lang="en" sz="1200">
                <a:solidFill>
                  <a:srgbClr val="666666"/>
                </a:solidFill>
              </a:rPr>
              <a:t>The audio input has 250 timesteps and 74 features, the video input has 250 timesteps and 388 features, and the text input has 250 timesteps and 5100 features.</a:t>
            </a:r>
            <a:endParaRPr sz="1200">
              <a:solidFill>
                <a:srgbClr val="666666"/>
              </a:solidFill>
            </a:endParaRPr>
          </a:p>
          <a:p>
            <a:pPr indent="0" lvl="0" marL="1371600" rtl="0" algn="just">
              <a:lnSpc>
                <a:spcPct val="100000"/>
              </a:lnSpc>
              <a:spcBef>
                <a:spcPts val="0"/>
              </a:spcBef>
              <a:spcAft>
                <a:spcPts val="0"/>
              </a:spcAft>
              <a:buNone/>
            </a:pPr>
            <a:r>
              <a:t/>
            </a:r>
            <a:endParaRPr sz="1200">
              <a:solidFill>
                <a:srgbClr val="666666"/>
              </a:solidFill>
            </a:endParaRPr>
          </a:p>
          <a:p>
            <a:pPr indent="-304800" lvl="0" marL="457200" rtl="0" algn="just">
              <a:lnSpc>
                <a:spcPct val="100000"/>
              </a:lnSpc>
              <a:spcBef>
                <a:spcPts val="0"/>
              </a:spcBef>
              <a:spcAft>
                <a:spcPts val="0"/>
              </a:spcAft>
              <a:buClr>
                <a:srgbClr val="666666"/>
              </a:buClr>
              <a:buSzPts val="1200"/>
              <a:buChar char="●"/>
            </a:pPr>
            <a:r>
              <a:rPr lang="en" sz="1200">
                <a:solidFill>
                  <a:srgbClr val="666666"/>
                </a:solidFill>
              </a:rPr>
              <a:t>The highway networks and dense layers are used to reduce the dimensionality of each modality's input and extract relevant features. The LSTM layer is used to capture temporal dependencies across all modalities and make the final prediction.</a:t>
            </a:r>
            <a:endParaRPr sz="1200">
              <a:solidFill>
                <a:srgbClr val="666666"/>
              </a:solidFill>
            </a:endParaRPr>
          </a:p>
          <a:p>
            <a:pPr indent="0" lvl="0" marL="457200" rtl="0" algn="just">
              <a:lnSpc>
                <a:spcPct val="115000"/>
              </a:lnSpc>
              <a:spcBef>
                <a:spcPts val="0"/>
              </a:spcBef>
              <a:spcAft>
                <a:spcPts val="0"/>
              </a:spcAft>
              <a:buNone/>
            </a:pPr>
            <a:r>
              <a:t/>
            </a:r>
            <a:endParaRPr sz="1200">
              <a:highlight>
                <a:schemeClr val="lt1"/>
              </a:highlight>
            </a:endParaRPr>
          </a:p>
        </p:txBody>
      </p:sp>
      <p:sp>
        <p:nvSpPr>
          <p:cNvPr id="285" name="Google Shape;285;p39"/>
          <p:cNvSpPr txBox="1"/>
          <p:nvPr/>
        </p:nvSpPr>
        <p:spPr>
          <a:xfrm>
            <a:off x="2667175" y="613600"/>
            <a:ext cx="36996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solidFill>
                  <a:schemeClr val="accent1"/>
                </a:solidFill>
                <a:latin typeface="Lato"/>
                <a:ea typeface="Lato"/>
                <a:cs typeface="Lato"/>
                <a:sym typeface="Lato"/>
              </a:rPr>
              <a:t>Experiment 3: Sequence Modeling</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Our Results</a:t>
            </a:r>
            <a:endParaRPr sz="2400"/>
          </a:p>
        </p:txBody>
      </p:sp>
      <p:graphicFrame>
        <p:nvGraphicFramePr>
          <p:cNvPr id="291" name="Google Shape;291;p40"/>
          <p:cNvGraphicFramePr/>
          <p:nvPr/>
        </p:nvGraphicFramePr>
        <p:xfrm>
          <a:off x="517588" y="2422300"/>
          <a:ext cx="3000000" cy="3000000"/>
        </p:xfrm>
        <a:graphic>
          <a:graphicData uri="http://schemas.openxmlformats.org/drawingml/2006/table">
            <a:tbl>
              <a:tblPr>
                <a:noFill/>
                <a:tableStyleId>{4D4F577D-4C37-4855-83BB-8B7B1892BA30}</a:tableStyleId>
              </a:tblPr>
              <a:tblGrid>
                <a:gridCol w="761600"/>
                <a:gridCol w="2027225"/>
                <a:gridCol w="1299200"/>
                <a:gridCol w="1243200"/>
                <a:gridCol w="1332800"/>
                <a:gridCol w="1444800"/>
              </a:tblGrid>
              <a:tr h="3621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Sr. No</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Features</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Precision</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Recall</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F1 score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Accuracy</a:t>
                      </a:r>
                      <a:endParaRPr b="1" sz="1200">
                        <a:latin typeface="Times New Roman"/>
                        <a:ea typeface="Times New Roman"/>
                        <a:cs typeface="Times New Roman"/>
                        <a:sym typeface="Times New Roman"/>
                      </a:endParaRPr>
                    </a:p>
                  </a:txBody>
                  <a:tcPr marT="63500" marB="63500" marR="63500" marL="63500"/>
                </a:tc>
              </a:tr>
              <a:tr h="3621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Audio+Text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0.93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0.93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0.93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93%</a:t>
                      </a:r>
                      <a:endParaRPr sz="1200">
                        <a:latin typeface="Times New Roman"/>
                        <a:ea typeface="Times New Roman"/>
                        <a:cs typeface="Times New Roman"/>
                        <a:sym typeface="Times New Roman"/>
                      </a:endParaRPr>
                    </a:p>
                  </a:txBody>
                  <a:tcPr marT="63500" marB="63500" marR="63500" marL="63500"/>
                </a:tc>
              </a:tr>
              <a:tr h="3621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Video+Text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81%</a:t>
                      </a:r>
                      <a:endParaRPr sz="1200">
                        <a:latin typeface="Times New Roman"/>
                        <a:ea typeface="Times New Roman"/>
                        <a:cs typeface="Times New Roman"/>
                        <a:sym typeface="Times New Roman"/>
                      </a:endParaRPr>
                    </a:p>
                  </a:txBody>
                  <a:tcPr marT="63500" marB="63500" marR="63500" marL="63500"/>
                </a:tc>
              </a:tr>
              <a:tr h="3621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Audio+Video+Text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0.96</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0.95</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0.96</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96%</a:t>
                      </a:r>
                      <a:endParaRPr sz="12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Confusion Matrix</a:t>
            </a:r>
            <a:endParaRPr sz="2400"/>
          </a:p>
        </p:txBody>
      </p:sp>
      <p:pic>
        <p:nvPicPr>
          <p:cNvPr id="297" name="Google Shape;297;p41"/>
          <p:cNvPicPr preferRelativeResize="0"/>
          <p:nvPr/>
        </p:nvPicPr>
        <p:blipFill>
          <a:blip r:embed="rId3">
            <a:alphaModFix/>
          </a:blip>
          <a:stretch>
            <a:fillRect/>
          </a:stretch>
        </p:blipFill>
        <p:spPr>
          <a:xfrm>
            <a:off x="635350" y="1994175"/>
            <a:ext cx="2735675" cy="2880175"/>
          </a:xfrm>
          <a:prstGeom prst="rect">
            <a:avLst/>
          </a:prstGeom>
          <a:noFill/>
          <a:ln>
            <a:noFill/>
          </a:ln>
        </p:spPr>
      </p:pic>
      <p:pic>
        <p:nvPicPr>
          <p:cNvPr id="298" name="Google Shape;298;p41"/>
          <p:cNvPicPr preferRelativeResize="0"/>
          <p:nvPr/>
        </p:nvPicPr>
        <p:blipFill>
          <a:blip r:embed="rId4">
            <a:alphaModFix/>
          </a:blip>
          <a:stretch>
            <a:fillRect/>
          </a:stretch>
        </p:blipFill>
        <p:spPr>
          <a:xfrm>
            <a:off x="3523425" y="2006250"/>
            <a:ext cx="2486025" cy="2600325"/>
          </a:xfrm>
          <a:prstGeom prst="rect">
            <a:avLst/>
          </a:prstGeom>
          <a:noFill/>
          <a:ln>
            <a:noFill/>
          </a:ln>
        </p:spPr>
      </p:pic>
      <p:pic>
        <p:nvPicPr>
          <p:cNvPr id="299" name="Google Shape;299;p41"/>
          <p:cNvPicPr preferRelativeResize="0"/>
          <p:nvPr/>
        </p:nvPicPr>
        <p:blipFill>
          <a:blip r:embed="rId5">
            <a:alphaModFix/>
          </a:blip>
          <a:stretch>
            <a:fillRect/>
          </a:stretch>
        </p:blipFill>
        <p:spPr>
          <a:xfrm>
            <a:off x="6161850" y="2006250"/>
            <a:ext cx="2735675" cy="2779807"/>
          </a:xfrm>
          <a:prstGeom prst="rect">
            <a:avLst/>
          </a:prstGeom>
          <a:noFill/>
          <a:ln>
            <a:noFill/>
          </a:ln>
        </p:spPr>
      </p:pic>
      <p:sp>
        <p:nvSpPr>
          <p:cNvPr id="300" name="Google Shape;300;p41"/>
          <p:cNvSpPr txBox="1"/>
          <p:nvPr/>
        </p:nvSpPr>
        <p:spPr>
          <a:xfrm>
            <a:off x="821050" y="47589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Lato"/>
                <a:ea typeface="Lato"/>
                <a:cs typeface="Lato"/>
                <a:sym typeface="Lato"/>
              </a:rPr>
              <a:t>Fig 6. Confusion matrix for Audio+Text</a:t>
            </a:r>
            <a:endParaRPr/>
          </a:p>
        </p:txBody>
      </p:sp>
      <p:sp>
        <p:nvSpPr>
          <p:cNvPr id="301" name="Google Shape;301;p41"/>
          <p:cNvSpPr txBox="1"/>
          <p:nvPr/>
        </p:nvSpPr>
        <p:spPr>
          <a:xfrm>
            <a:off x="3723638" y="47589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Lato"/>
                <a:ea typeface="Lato"/>
                <a:cs typeface="Lato"/>
                <a:sym typeface="Lato"/>
              </a:rPr>
              <a:t>Fig 7. Confusion matrix for Video+Text</a:t>
            </a:r>
            <a:endParaRPr/>
          </a:p>
        </p:txBody>
      </p:sp>
      <p:sp>
        <p:nvSpPr>
          <p:cNvPr id="302" name="Google Shape;302;p41"/>
          <p:cNvSpPr txBox="1"/>
          <p:nvPr/>
        </p:nvSpPr>
        <p:spPr>
          <a:xfrm>
            <a:off x="6264713" y="47589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Lato"/>
                <a:ea typeface="Lato"/>
                <a:cs typeface="Lato"/>
                <a:sym typeface="Lato"/>
              </a:rPr>
              <a:t>Fig8. Confusion matrix for Video+Audio+Text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Audio + Text</a:t>
            </a:r>
            <a:endParaRPr sz="2400"/>
          </a:p>
        </p:txBody>
      </p:sp>
      <p:pic>
        <p:nvPicPr>
          <p:cNvPr id="308" name="Google Shape;308;p42"/>
          <p:cNvPicPr preferRelativeResize="0"/>
          <p:nvPr/>
        </p:nvPicPr>
        <p:blipFill>
          <a:blip r:embed="rId3">
            <a:alphaModFix/>
          </a:blip>
          <a:stretch>
            <a:fillRect/>
          </a:stretch>
        </p:blipFill>
        <p:spPr>
          <a:xfrm>
            <a:off x="1152525" y="2006250"/>
            <a:ext cx="3429000" cy="2743200"/>
          </a:xfrm>
          <a:prstGeom prst="rect">
            <a:avLst/>
          </a:prstGeom>
          <a:noFill/>
          <a:ln>
            <a:noFill/>
          </a:ln>
        </p:spPr>
      </p:pic>
      <p:pic>
        <p:nvPicPr>
          <p:cNvPr id="309" name="Google Shape;309;p42"/>
          <p:cNvPicPr preferRelativeResize="0"/>
          <p:nvPr/>
        </p:nvPicPr>
        <p:blipFill>
          <a:blip r:embed="rId4">
            <a:alphaModFix/>
          </a:blip>
          <a:stretch>
            <a:fillRect/>
          </a:stretch>
        </p:blipFill>
        <p:spPr>
          <a:xfrm>
            <a:off x="4987475" y="1975363"/>
            <a:ext cx="3257550" cy="2600325"/>
          </a:xfrm>
          <a:prstGeom prst="rect">
            <a:avLst/>
          </a:prstGeom>
          <a:noFill/>
          <a:ln>
            <a:noFill/>
          </a:ln>
        </p:spPr>
      </p:pic>
      <p:sp>
        <p:nvSpPr>
          <p:cNvPr id="310" name="Google Shape;310;p42"/>
          <p:cNvSpPr txBox="1"/>
          <p:nvPr/>
        </p:nvSpPr>
        <p:spPr>
          <a:xfrm>
            <a:off x="1581525" y="46980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Times New Roman"/>
                <a:ea typeface="Times New Roman"/>
                <a:cs typeface="Times New Roman"/>
                <a:sym typeface="Times New Roman"/>
              </a:rPr>
              <a:t> Fig 9.  Model loss graph for Audio+Text</a:t>
            </a:r>
            <a:endParaRPr/>
          </a:p>
        </p:txBody>
      </p:sp>
      <p:sp>
        <p:nvSpPr>
          <p:cNvPr id="311" name="Google Shape;311;p42"/>
          <p:cNvSpPr txBox="1"/>
          <p:nvPr/>
        </p:nvSpPr>
        <p:spPr>
          <a:xfrm>
            <a:off x="5102550" y="4697200"/>
            <a:ext cx="342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Times New Roman"/>
                <a:ea typeface="Times New Roman"/>
                <a:cs typeface="Times New Roman"/>
                <a:sym typeface="Times New Roman"/>
              </a:rPr>
              <a:t> Fig 10. Model accuracy graph for Audio+Text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Video</a:t>
            </a:r>
            <a:r>
              <a:rPr lang="en" sz="2400">
                <a:solidFill>
                  <a:srgbClr val="000000"/>
                </a:solidFill>
                <a:highlight>
                  <a:srgbClr val="FFFFFF"/>
                </a:highlight>
              </a:rPr>
              <a:t> + Text</a:t>
            </a:r>
            <a:endParaRPr sz="2400"/>
          </a:p>
        </p:txBody>
      </p:sp>
      <p:sp>
        <p:nvSpPr>
          <p:cNvPr id="317" name="Google Shape;317;p43"/>
          <p:cNvSpPr txBox="1"/>
          <p:nvPr/>
        </p:nvSpPr>
        <p:spPr>
          <a:xfrm>
            <a:off x="1330550" y="4698000"/>
            <a:ext cx="325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Times New Roman"/>
                <a:ea typeface="Times New Roman"/>
                <a:cs typeface="Times New Roman"/>
                <a:sym typeface="Times New Roman"/>
              </a:rPr>
              <a:t> Fig 11. Model accuracy graph for Video+Text</a:t>
            </a:r>
            <a:endParaRPr/>
          </a:p>
        </p:txBody>
      </p:sp>
      <p:sp>
        <p:nvSpPr>
          <p:cNvPr id="318" name="Google Shape;318;p43"/>
          <p:cNvSpPr txBox="1"/>
          <p:nvPr/>
        </p:nvSpPr>
        <p:spPr>
          <a:xfrm>
            <a:off x="5102550" y="4697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Times New Roman"/>
                <a:ea typeface="Times New Roman"/>
                <a:cs typeface="Times New Roman"/>
                <a:sym typeface="Times New Roman"/>
              </a:rPr>
              <a:t> Fig 12. Model loss graph for Video+Text</a:t>
            </a:r>
            <a:endParaRPr/>
          </a:p>
        </p:txBody>
      </p:sp>
      <p:pic>
        <p:nvPicPr>
          <p:cNvPr id="319" name="Google Shape;319;p43"/>
          <p:cNvPicPr preferRelativeResize="0"/>
          <p:nvPr/>
        </p:nvPicPr>
        <p:blipFill>
          <a:blip r:embed="rId3">
            <a:alphaModFix/>
          </a:blip>
          <a:stretch>
            <a:fillRect/>
          </a:stretch>
        </p:blipFill>
        <p:spPr>
          <a:xfrm>
            <a:off x="1263200" y="2032900"/>
            <a:ext cx="3162300" cy="2486025"/>
          </a:xfrm>
          <a:prstGeom prst="rect">
            <a:avLst/>
          </a:prstGeom>
          <a:noFill/>
          <a:ln>
            <a:noFill/>
          </a:ln>
        </p:spPr>
      </p:pic>
      <p:pic>
        <p:nvPicPr>
          <p:cNvPr id="320" name="Google Shape;320;p43"/>
          <p:cNvPicPr preferRelativeResize="0"/>
          <p:nvPr/>
        </p:nvPicPr>
        <p:blipFill>
          <a:blip r:embed="rId4">
            <a:alphaModFix/>
          </a:blip>
          <a:stretch>
            <a:fillRect/>
          </a:stretch>
        </p:blipFill>
        <p:spPr>
          <a:xfrm>
            <a:off x="4577900" y="2006250"/>
            <a:ext cx="3124200" cy="2486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Audio + Video + Text</a:t>
            </a:r>
            <a:endParaRPr sz="2400"/>
          </a:p>
        </p:txBody>
      </p:sp>
      <p:sp>
        <p:nvSpPr>
          <p:cNvPr id="326" name="Google Shape;326;p44"/>
          <p:cNvSpPr txBox="1"/>
          <p:nvPr/>
        </p:nvSpPr>
        <p:spPr>
          <a:xfrm>
            <a:off x="729450" y="4698025"/>
            <a:ext cx="365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Times New Roman"/>
                <a:ea typeface="Times New Roman"/>
                <a:cs typeface="Times New Roman"/>
                <a:sym typeface="Times New Roman"/>
              </a:rPr>
              <a:t> Fig 13. Model accuracy graph for Audio+Video+Text</a:t>
            </a:r>
            <a:endParaRPr/>
          </a:p>
        </p:txBody>
      </p:sp>
      <p:sp>
        <p:nvSpPr>
          <p:cNvPr id="327" name="Google Shape;327;p44"/>
          <p:cNvSpPr txBox="1"/>
          <p:nvPr/>
        </p:nvSpPr>
        <p:spPr>
          <a:xfrm>
            <a:off x="4832000" y="4697200"/>
            <a:ext cx="327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Times New Roman"/>
                <a:ea typeface="Times New Roman"/>
                <a:cs typeface="Times New Roman"/>
                <a:sym typeface="Times New Roman"/>
              </a:rPr>
              <a:t> Fig 14. Model loss graph for Audio+Video+Text</a:t>
            </a:r>
            <a:endParaRPr/>
          </a:p>
        </p:txBody>
      </p:sp>
      <p:pic>
        <p:nvPicPr>
          <p:cNvPr id="328" name="Google Shape;328;p44"/>
          <p:cNvPicPr preferRelativeResize="0"/>
          <p:nvPr/>
        </p:nvPicPr>
        <p:blipFill>
          <a:blip r:embed="rId3">
            <a:alphaModFix/>
          </a:blip>
          <a:stretch>
            <a:fillRect/>
          </a:stretch>
        </p:blipFill>
        <p:spPr>
          <a:xfrm>
            <a:off x="623275" y="2013863"/>
            <a:ext cx="3152775" cy="2524125"/>
          </a:xfrm>
          <a:prstGeom prst="rect">
            <a:avLst/>
          </a:prstGeom>
          <a:noFill/>
          <a:ln>
            <a:noFill/>
          </a:ln>
        </p:spPr>
      </p:pic>
      <p:pic>
        <p:nvPicPr>
          <p:cNvPr id="329" name="Google Shape;329;p44"/>
          <p:cNvPicPr preferRelativeResize="0"/>
          <p:nvPr/>
        </p:nvPicPr>
        <p:blipFill>
          <a:blip r:embed="rId4">
            <a:alphaModFix/>
          </a:blip>
          <a:stretch>
            <a:fillRect/>
          </a:stretch>
        </p:blipFill>
        <p:spPr>
          <a:xfrm>
            <a:off x="4701200" y="2037275"/>
            <a:ext cx="3152775" cy="2476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Dataset </a:t>
            </a:r>
            <a:endParaRPr sz="2400"/>
          </a:p>
        </p:txBody>
      </p:sp>
      <p:sp>
        <p:nvSpPr>
          <p:cNvPr id="335" name="Google Shape;335;p45"/>
          <p:cNvSpPr txBox="1"/>
          <p:nvPr>
            <p:ph idx="1" type="body"/>
          </p:nvPr>
        </p:nvSpPr>
        <p:spPr>
          <a:xfrm>
            <a:off x="727650" y="2108675"/>
            <a:ext cx="5784000" cy="30348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Char char="●"/>
            </a:pPr>
            <a:r>
              <a:rPr lang="en" sz="1500">
                <a:highlight>
                  <a:srgbClr val="FFFFFF"/>
                </a:highlight>
              </a:rPr>
              <a:t>We are using DAIC-WOZ dataset. </a:t>
            </a:r>
            <a:endParaRPr sz="1500">
              <a:highlight>
                <a:srgbClr val="FFFFFF"/>
              </a:highlight>
            </a:endParaRPr>
          </a:p>
          <a:p>
            <a:pPr indent="-323850" lvl="0" marL="457200" rtl="0" algn="just">
              <a:lnSpc>
                <a:spcPct val="150000"/>
              </a:lnSpc>
              <a:spcBef>
                <a:spcPts val="0"/>
              </a:spcBef>
              <a:spcAft>
                <a:spcPts val="0"/>
              </a:spcAft>
              <a:buSzPts val="1500"/>
              <a:buChar char="●"/>
            </a:pPr>
            <a:r>
              <a:rPr lang="en" sz="1500">
                <a:highlight>
                  <a:srgbClr val="FFFFFF"/>
                </a:highlight>
              </a:rPr>
              <a:t>This Dataset contains audio, video and text transcriptions of individuals undergoing depression screening through a human-controlled virtual agent.</a:t>
            </a:r>
            <a:endParaRPr sz="1500">
              <a:highlight>
                <a:srgbClr val="FFFFFF"/>
              </a:highlight>
            </a:endParaRPr>
          </a:p>
          <a:p>
            <a:pPr indent="-323850" lvl="0" marL="457200" rtl="0" algn="just">
              <a:lnSpc>
                <a:spcPct val="150000"/>
              </a:lnSpc>
              <a:spcBef>
                <a:spcPts val="0"/>
              </a:spcBef>
              <a:spcAft>
                <a:spcPts val="0"/>
              </a:spcAft>
              <a:buSzPts val="1500"/>
              <a:buChar char="●"/>
            </a:pPr>
            <a:r>
              <a:rPr lang="en" sz="1500">
                <a:highlight>
                  <a:srgbClr val="FFFFFF"/>
                </a:highlight>
              </a:rPr>
              <a:t>The dataset contains 189 sessions of interactions, ranging anywhere from 7 to 33 minutes. The dataset contains interviews with 59 depressed and 130 non-depressed subjects.</a:t>
            </a:r>
            <a:endParaRPr sz="1500">
              <a:highlight>
                <a:srgbClr val="FFFFFF"/>
              </a:highlight>
            </a:endParaRPr>
          </a:p>
          <a:p>
            <a:pPr indent="0" lvl="0" marL="0" rtl="0" algn="just">
              <a:lnSpc>
                <a:spcPct val="150000"/>
              </a:lnSpc>
              <a:spcBef>
                <a:spcPts val="0"/>
              </a:spcBef>
              <a:spcAft>
                <a:spcPts val="0"/>
              </a:spcAft>
              <a:buNone/>
            </a:pPr>
            <a:r>
              <a:t/>
            </a:r>
            <a:endParaRPr sz="1500"/>
          </a:p>
        </p:txBody>
      </p:sp>
      <p:sp>
        <p:nvSpPr>
          <p:cNvPr id="336" name="Google Shape;336;p45"/>
          <p:cNvSpPr/>
          <p:nvPr/>
        </p:nvSpPr>
        <p:spPr>
          <a:xfrm>
            <a:off x="6797000" y="6250"/>
            <a:ext cx="23469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sp>
        <p:nvSpPr>
          <p:cNvPr id="147" name="Google Shape;147;p19"/>
          <p:cNvSpPr txBox="1"/>
          <p:nvPr>
            <p:ph type="title"/>
          </p:nvPr>
        </p:nvSpPr>
        <p:spPr>
          <a:xfrm>
            <a:off x="601575" y="1302450"/>
            <a:ext cx="15672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Agenda</a:t>
            </a:r>
            <a:endParaRPr sz="2400"/>
          </a:p>
        </p:txBody>
      </p:sp>
      <p:sp>
        <p:nvSpPr>
          <p:cNvPr id="148" name="Google Shape;148;p19"/>
          <p:cNvSpPr txBox="1"/>
          <p:nvPr/>
        </p:nvSpPr>
        <p:spPr>
          <a:xfrm>
            <a:off x="680650" y="2131050"/>
            <a:ext cx="77100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Times New Roman"/>
              <a:buAutoNum type="arabicPeriod"/>
            </a:pPr>
            <a:r>
              <a:rPr b="1" lang="en">
                <a:solidFill>
                  <a:schemeClr val="lt1"/>
                </a:solidFill>
                <a:latin typeface="Times New Roman"/>
                <a:ea typeface="Times New Roman"/>
                <a:cs typeface="Times New Roman"/>
                <a:sym typeface="Times New Roman"/>
              </a:rPr>
              <a:t>Introduction</a:t>
            </a:r>
            <a:endParaRPr b="1">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AutoNum type="arabicPeriod"/>
            </a:pPr>
            <a:r>
              <a:rPr b="1" lang="en">
                <a:solidFill>
                  <a:schemeClr val="lt1"/>
                </a:solidFill>
                <a:latin typeface="Times New Roman"/>
                <a:ea typeface="Times New Roman"/>
                <a:cs typeface="Times New Roman"/>
                <a:sym typeface="Times New Roman"/>
              </a:rPr>
              <a:t>Literature survey</a:t>
            </a:r>
            <a:endParaRPr b="1">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AutoNum type="arabicPeriod"/>
            </a:pPr>
            <a:r>
              <a:rPr b="1" lang="en">
                <a:solidFill>
                  <a:schemeClr val="lt1"/>
                </a:solidFill>
                <a:latin typeface="Times New Roman"/>
                <a:ea typeface="Times New Roman"/>
                <a:cs typeface="Times New Roman"/>
                <a:sym typeface="Times New Roman"/>
              </a:rPr>
              <a:t>Problem statement and objectives</a:t>
            </a:r>
            <a:endParaRPr b="1">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AutoNum type="arabicPeriod"/>
            </a:pPr>
            <a:r>
              <a:rPr b="1" lang="en">
                <a:solidFill>
                  <a:schemeClr val="lt1"/>
                </a:solidFill>
                <a:latin typeface="Times New Roman"/>
                <a:ea typeface="Times New Roman"/>
                <a:cs typeface="Times New Roman"/>
                <a:sym typeface="Times New Roman"/>
              </a:rPr>
              <a:t>Methodology</a:t>
            </a:r>
            <a:endParaRPr b="1">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AutoNum type="arabicPeriod"/>
            </a:pPr>
            <a:r>
              <a:rPr b="1" lang="en">
                <a:solidFill>
                  <a:schemeClr val="lt1"/>
                </a:solidFill>
                <a:latin typeface="Times New Roman"/>
                <a:ea typeface="Times New Roman"/>
                <a:cs typeface="Times New Roman"/>
                <a:sym typeface="Times New Roman"/>
              </a:rPr>
              <a:t>Results</a:t>
            </a:r>
            <a:endParaRPr b="1">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AutoNum type="arabicPeriod"/>
            </a:pPr>
            <a:r>
              <a:rPr b="1" lang="en">
                <a:solidFill>
                  <a:schemeClr val="lt1"/>
                </a:solidFill>
                <a:latin typeface="Times New Roman"/>
                <a:ea typeface="Times New Roman"/>
                <a:cs typeface="Times New Roman"/>
                <a:sym typeface="Times New Roman"/>
              </a:rPr>
              <a:t>Dataset</a:t>
            </a:r>
            <a:endParaRPr b="1">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AutoNum type="arabicPeriod"/>
            </a:pPr>
            <a:r>
              <a:rPr b="1" lang="en">
                <a:solidFill>
                  <a:schemeClr val="lt1"/>
                </a:solidFill>
                <a:latin typeface="Times New Roman"/>
                <a:ea typeface="Times New Roman"/>
                <a:cs typeface="Times New Roman"/>
                <a:sym typeface="Times New Roman"/>
              </a:rPr>
              <a:t>Tools and Technology</a:t>
            </a:r>
            <a:endParaRPr b="1">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AutoNum type="arabicPeriod"/>
            </a:pPr>
            <a:r>
              <a:rPr b="1" lang="en">
                <a:solidFill>
                  <a:schemeClr val="lt1"/>
                </a:solidFill>
                <a:latin typeface="Times New Roman"/>
                <a:ea typeface="Times New Roman"/>
                <a:cs typeface="Times New Roman"/>
                <a:sym typeface="Times New Roman"/>
              </a:rPr>
              <a:t>Activity time schedule</a:t>
            </a:r>
            <a:endParaRPr b="1">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AutoNum type="arabicPeriod"/>
            </a:pPr>
            <a:r>
              <a:rPr b="1" lang="en">
                <a:solidFill>
                  <a:schemeClr val="lt1"/>
                </a:solidFill>
                <a:latin typeface="Times New Roman"/>
                <a:ea typeface="Times New Roman"/>
                <a:cs typeface="Times New Roman"/>
                <a:sym typeface="Times New Roman"/>
              </a:rPr>
              <a:t>References</a:t>
            </a:r>
            <a:endParaRPr>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Modalities</a:t>
            </a:r>
            <a:endParaRPr/>
          </a:p>
        </p:txBody>
      </p:sp>
      <p:sp>
        <p:nvSpPr>
          <p:cNvPr id="342" name="Google Shape;342;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	 Text</a:t>
            </a:r>
            <a:r>
              <a:rPr b="1" lang="en"/>
              <a:t> Modality</a:t>
            </a:r>
            <a:endParaRPr b="1"/>
          </a:p>
          <a:p>
            <a:pPr indent="0" lvl="0" marL="457200" rtl="0" algn="l">
              <a:spcBef>
                <a:spcPts val="1600"/>
              </a:spcBef>
              <a:spcAft>
                <a:spcPts val="1600"/>
              </a:spcAft>
              <a:buNone/>
            </a:pPr>
            <a:r>
              <a:rPr lang="en"/>
              <a:t>Transcripts of the audio recordings, which were generated using automatic speech recognition (ASR) software. The transcripts include the text of the patient's speech, as well as any overlapping speech from the interviewer.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Modalities</a:t>
            </a:r>
            <a:endParaRPr/>
          </a:p>
        </p:txBody>
      </p:sp>
      <p:sp>
        <p:nvSpPr>
          <p:cNvPr id="348" name="Google Shape;348;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	</a:t>
            </a:r>
            <a:r>
              <a:rPr b="1" lang="en"/>
              <a:t>Audio Modality</a:t>
            </a:r>
            <a:endParaRPr b="1"/>
          </a:p>
          <a:p>
            <a:pPr indent="0" lvl="0" marL="457200" rtl="0" algn="l">
              <a:spcBef>
                <a:spcPts val="1600"/>
              </a:spcBef>
              <a:spcAft>
                <a:spcPts val="1600"/>
              </a:spcAft>
              <a:buNone/>
            </a:pPr>
            <a:r>
              <a:rPr lang="en"/>
              <a:t>Recordings of patients speaking with a human interviewer in a clinical setting. The audio recordings were captured using a lapel microphone and include both the patient's speech and the interviewer's speech.</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Modalities</a:t>
            </a:r>
            <a:endParaRPr/>
          </a:p>
        </p:txBody>
      </p:sp>
      <p:sp>
        <p:nvSpPr>
          <p:cNvPr id="354" name="Google Shape;354;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	Video </a:t>
            </a:r>
            <a:r>
              <a:rPr b="1" lang="en"/>
              <a:t> Modality</a:t>
            </a:r>
            <a:endParaRPr b="1"/>
          </a:p>
          <a:p>
            <a:pPr indent="0" lvl="0" marL="457200" rtl="0" algn="l">
              <a:spcBef>
                <a:spcPts val="1600"/>
              </a:spcBef>
              <a:spcAft>
                <a:spcPts val="1600"/>
              </a:spcAft>
              <a:buNone/>
            </a:pPr>
            <a:r>
              <a:rPr lang="en">
                <a:solidFill>
                  <a:srgbClr val="666666"/>
                </a:solidFill>
              </a:rPr>
              <a:t>This include facial landmarks, head pose, eye gaze, and facial action units.The facial landmarks are 68 points on the face that represent different regions of the face, such as the corners of the mouth, the tip of the nose, and the eyebrows. The head pose represents the orientation of the head in 3D space. The eye gaze indicates the direction of the subject's gaze, and the facial action units represent different facial expressions, such as smiles, frowns, and eyebrow raises.</a:t>
            </a:r>
            <a:endParaRPr sz="1400">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Tools and Technology</a:t>
            </a:r>
            <a:endParaRPr sz="2400"/>
          </a:p>
        </p:txBody>
      </p:sp>
      <p:pic>
        <p:nvPicPr>
          <p:cNvPr id="360" name="Google Shape;360;p49"/>
          <p:cNvPicPr preferRelativeResize="0"/>
          <p:nvPr/>
        </p:nvPicPr>
        <p:blipFill>
          <a:blip r:embed="rId3">
            <a:alphaModFix/>
          </a:blip>
          <a:stretch>
            <a:fillRect/>
          </a:stretch>
        </p:blipFill>
        <p:spPr>
          <a:xfrm>
            <a:off x="6748750" y="1943125"/>
            <a:ext cx="1669400" cy="1662900"/>
          </a:xfrm>
          <a:prstGeom prst="rect">
            <a:avLst/>
          </a:prstGeom>
          <a:noFill/>
          <a:ln>
            <a:noFill/>
          </a:ln>
        </p:spPr>
      </p:pic>
      <p:pic>
        <p:nvPicPr>
          <p:cNvPr id="361" name="Google Shape;361;p49"/>
          <p:cNvPicPr preferRelativeResize="0"/>
          <p:nvPr/>
        </p:nvPicPr>
        <p:blipFill>
          <a:blip r:embed="rId4">
            <a:alphaModFix/>
          </a:blip>
          <a:stretch>
            <a:fillRect/>
          </a:stretch>
        </p:blipFill>
        <p:spPr>
          <a:xfrm>
            <a:off x="6823250" y="3825925"/>
            <a:ext cx="1524000" cy="523875"/>
          </a:xfrm>
          <a:prstGeom prst="rect">
            <a:avLst/>
          </a:prstGeom>
          <a:noFill/>
          <a:ln>
            <a:noFill/>
          </a:ln>
        </p:spPr>
      </p:pic>
      <p:sp>
        <p:nvSpPr>
          <p:cNvPr id="362" name="Google Shape;362;p49"/>
          <p:cNvSpPr txBox="1"/>
          <p:nvPr/>
        </p:nvSpPr>
        <p:spPr>
          <a:xfrm>
            <a:off x="729450" y="2345375"/>
            <a:ext cx="4226700" cy="1800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00">
                <a:solidFill>
                  <a:schemeClr val="accent1"/>
                </a:solidFill>
                <a:latin typeface="Lato"/>
                <a:ea typeface="Lato"/>
                <a:cs typeface="Lato"/>
                <a:sym typeface="Lato"/>
              </a:rPr>
              <a:t>We used python3 as a language for the code and NLTK for using packages and several libraries of python such as numpy, tensorflow, keras, pandas etc.</a:t>
            </a:r>
            <a:endParaRPr sz="1500">
              <a:solidFill>
                <a:schemeClr val="accent1"/>
              </a:solidFill>
              <a:latin typeface="Lato"/>
              <a:ea typeface="Lato"/>
              <a:cs typeface="Lato"/>
              <a:sym typeface="Lato"/>
            </a:endParaRPr>
          </a:p>
          <a:p>
            <a:pPr indent="0" lvl="0" marL="0" rtl="0" algn="just">
              <a:lnSpc>
                <a:spcPct val="150000"/>
              </a:lnSpc>
              <a:spcBef>
                <a:spcPts val="0"/>
              </a:spcBef>
              <a:spcAft>
                <a:spcPts val="0"/>
              </a:spcAft>
              <a:buNone/>
            </a:pPr>
            <a:r>
              <a:rPr lang="en" sz="1500">
                <a:solidFill>
                  <a:schemeClr val="accent1"/>
                </a:solidFill>
                <a:latin typeface="Lato"/>
                <a:ea typeface="Lato"/>
                <a:cs typeface="Lato"/>
                <a:sym typeface="Lato"/>
              </a:rPr>
              <a:t>And we use google colab to run our code.</a:t>
            </a:r>
            <a:endParaRPr sz="1500">
              <a:solidFill>
                <a:schemeClr val="accen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type="title"/>
          </p:nvPr>
        </p:nvSpPr>
        <p:spPr>
          <a:xfrm>
            <a:off x="719675" y="1184450"/>
            <a:ext cx="38523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Activity Time Schedule</a:t>
            </a:r>
            <a:endParaRPr sz="2400"/>
          </a:p>
        </p:txBody>
      </p:sp>
      <p:sp>
        <p:nvSpPr>
          <p:cNvPr id="368" name="Google Shape;368;p50"/>
          <p:cNvSpPr/>
          <p:nvPr/>
        </p:nvSpPr>
        <p:spPr>
          <a:xfrm>
            <a:off x="719663" y="2045800"/>
            <a:ext cx="1556700" cy="67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Importing</a:t>
            </a:r>
            <a:endParaRPr/>
          </a:p>
          <a:p>
            <a:pPr indent="0" lvl="0" marL="0" rtl="0" algn="ctr">
              <a:spcBef>
                <a:spcPts val="0"/>
              </a:spcBef>
              <a:spcAft>
                <a:spcPts val="0"/>
              </a:spcAft>
              <a:buNone/>
            </a:pPr>
            <a:r>
              <a:rPr lang="en"/>
              <a:t>Dataset</a:t>
            </a:r>
            <a:endParaRPr/>
          </a:p>
        </p:txBody>
      </p:sp>
      <p:cxnSp>
        <p:nvCxnSpPr>
          <p:cNvPr id="369" name="Google Shape;369;p50"/>
          <p:cNvCxnSpPr/>
          <p:nvPr/>
        </p:nvCxnSpPr>
        <p:spPr>
          <a:xfrm>
            <a:off x="2276363" y="2382400"/>
            <a:ext cx="387000" cy="0"/>
          </a:xfrm>
          <a:prstGeom prst="straightConnector1">
            <a:avLst/>
          </a:prstGeom>
          <a:noFill/>
          <a:ln cap="flat" cmpd="sng" w="9525">
            <a:solidFill>
              <a:schemeClr val="dk2"/>
            </a:solidFill>
            <a:prstDash val="solid"/>
            <a:round/>
            <a:headEnd len="med" w="med" type="none"/>
            <a:tailEnd len="med" w="med" type="triangle"/>
          </a:ln>
        </p:spPr>
      </p:cxnSp>
      <p:sp>
        <p:nvSpPr>
          <p:cNvPr id="370" name="Google Shape;370;p50"/>
          <p:cNvSpPr/>
          <p:nvPr/>
        </p:nvSpPr>
        <p:spPr>
          <a:xfrm>
            <a:off x="2768413" y="2045800"/>
            <a:ext cx="1556700" cy="67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371" name="Google Shape;371;p50"/>
          <p:cNvSpPr txBox="1"/>
          <p:nvPr/>
        </p:nvSpPr>
        <p:spPr>
          <a:xfrm>
            <a:off x="696325" y="2835750"/>
            <a:ext cx="155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20 February </a:t>
            </a:r>
            <a:endParaRPr>
              <a:latin typeface="Lato"/>
              <a:ea typeface="Lato"/>
              <a:cs typeface="Lato"/>
              <a:sym typeface="Lato"/>
            </a:endParaRPr>
          </a:p>
        </p:txBody>
      </p:sp>
      <p:sp>
        <p:nvSpPr>
          <p:cNvPr id="372" name="Google Shape;372;p50"/>
          <p:cNvSpPr txBox="1"/>
          <p:nvPr/>
        </p:nvSpPr>
        <p:spPr>
          <a:xfrm>
            <a:off x="2768425" y="2835750"/>
            <a:ext cx="155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28</a:t>
            </a:r>
            <a:r>
              <a:rPr lang="en">
                <a:latin typeface="Lato"/>
                <a:ea typeface="Lato"/>
                <a:cs typeface="Lato"/>
                <a:sym typeface="Lato"/>
              </a:rPr>
              <a:t> February </a:t>
            </a:r>
            <a:endParaRPr>
              <a:latin typeface="Lato"/>
              <a:ea typeface="Lato"/>
              <a:cs typeface="Lato"/>
              <a:sym typeface="Lato"/>
            </a:endParaRPr>
          </a:p>
        </p:txBody>
      </p:sp>
      <p:cxnSp>
        <p:nvCxnSpPr>
          <p:cNvPr id="373" name="Google Shape;373;p50"/>
          <p:cNvCxnSpPr/>
          <p:nvPr/>
        </p:nvCxnSpPr>
        <p:spPr>
          <a:xfrm>
            <a:off x="4325113" y="2382400"/>
            <a:ext cx="387000" cy="0"/>
          </a:xfrm>
          <a:prstGeom prst="straightConnector1">
            <a:avLst/>
          </a:prstGeom>
          <a:noFill/>
          <a:ln cap="flat" cmpd="sng" w="9525">
            <a:solidFill>
              <a:schemeClr val="dk2"/>
            </a:solidFill>
            <a:prstDash val="solid"/>
            <a:round/>
            <a:headEnd len="med" w="med" type="none"/>
            <a:tailEnd len="med" w="med" type="triangle"/>
          </a:ln>
        </p:spPr>
      </p:cxnSp>
      <p:sp>
        <p:nvSpPr>
          <p:cNvPr id="374" name="Google Shape;374;p50"/>
          <p:cNvSpPr/>
          <p:nvPr/>
        </p:nvSpPr>
        <p:spPr>
          <a:xfrm>
            <a:off x="4817163" y="2045800"/>
            <a:ext cx="1556700" cy="67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Classifier build</a:t>
            </a:r>
            <a:endParaRPr/>
          </a:p>
        </p:txBody>
      </p:sp>
      <p:sp>
        <p:nvSpPr>
          <p:cNvPr id="375" name="Google Shape;375;p50"/>
          <p:cNvSpPr txBox="1"/>
          <p:nvPr/>
        </p:nvSpPr>
        <p:spPr>
          <a:xfrm>
            <a:off x="4817175" y="2835750"/>
            <a:ext cx="155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15</a:t>
            </a:r>
            <a:r>
              <a:rPr lang="en">
                <a:latin typeface="Lato"/>
                <a:ea typeface="Lato"/>
                <a:cs typeface="Lato"/>
                <a:sym typeface="Lato"/>
              </a:rPr>
              <a:t> March</a:t>
            </a:r>
            <a:endParaRPr>
              <a:latin typeface="Lato"/>
              <a:ea typeface="Lato"/>
              <a:cs typeface="Lato"/>
              <a:sym typeface="Lato"/>
            </a:endParaRPr>
          </a:p>
        </p:txBody>
      </p:sp>
      <p:cxnSp>
        <p:nvCxnSpPr>
          <p:cNvPr id="376" name="Google Shape;376;p50"/>
          <p:cNvCxnSpPr/>
          <p:nvPr/>
        </p:nvCxnSpPr>
        <p:spPr>
          <a:xfrm>
            <a:off x="6373863" y="2382400"/>
            <a:ext cx="387000" cy="0"/>
          </a:xfrm>
          <a:prstGeom prst="straightConnector1">
            <a:avLst/>
          </a:prstGeom>
          <a:noFill/>
          <a:ln cap="flat" cmpd="sng" w="9525">
            <a:solidFill>
              <a:schemeClr val="dk2"/>
            </a:solidFill>
            <a:prstDash val="solid"/>
            <a:round/>
            <a:headEnd len="med" w="med" type="none"/>
            <a:tailEnd len="med" w="med" type="triangle"/>
          </a:ln>
        </p:spPr>
      </p:cxnSp>
      <p:sp>
        <p:nvSpPr>
          <p:cNvPr id="377" name="Google Shape;377;p50"/>
          <p:cNvSpPr/>
          <p:nvPr/>
        </p:nvSpPr>
        <p:spPr>
          <a:xfrm>
            <a:off x="6865913" y="2045800"/>
            <a:ext cx="1556700" cy="67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Depression</a:t>
            </a:r>
            <a:endParaRPr/>
          </a:p>
          <a:p>
            <a:pPr indent="0" lvl="0" marL="0" rtl="0" algn="ctr">
              <a:spcBef>
                <a:spcPts val="0"/>
              </a:spcBef>
              <a:spcAft>
                <a:spcPts val="0"/>
              </a:spcAft>
              <a:buNone/>
            </a:pPr>
            <a:r>
              <a:rPr lang="en"/>
              <a:t> Detection</a:t>
            </a:r>
            <a:endParaRPr/>
          </a:p>
        </p:txBody>
      </p:sp>
      <p:sp>
        <p:nvSpPr>
          <p:cNvPr id="378" name="Google Shape;378;p50"/>
          <p:cNvSpPr txBox="1"/>
          <p:nvPr/>
        </p:nvSpPr>
        <p:spPr>
          <a:xfrm>
            <a:off x="6865925" y="2835750"/>
            <a:ext cx="155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25</a:t>
            </a:r>
            <a:r>
              <a:rPr lang="en">
                <a:latin typeface="Lato"/>
                <a:ea typeface="Lato"/>
                <a:cs typeface="Lato"/>
                <a:sym typeface="Lato"/>
              </a:rPr>
              <a:t> March</a:t>
            </a:r>
            <a:endParaRPr>
              <a:latin typeface="Lato"/>
              <a:ea typeface="Lato"/>
              <a:cs typeface="Lato"/>
              <a:sym typeface="Lato"/>
            </a:endParaRPr>
          </a:p>
        </p:txBody>
      </p:sp>
      <p:cxnSp>
        <p:nvCxnSpPr>
          <p:cNvPr id="379" name="Google Shape;379;p50"/>
          <p:cNvCxnSpPr/>
          <p:nvPr/>
        </p:nvCxnSpPr>
        <p:spPr>
          <a:xfrm>
            <a:off x="7644275" y="3272500"/>
            <a:ext cx="0" cy="414300"/>
          </a:xfrm>
          <a:prstGeom prst="straightConnector1">
            <a:avLst/>
          </a:prstGeom>
          <a:noFill/>
          <a:ln cap="flat" cmpd="sng" w="9525">
            <a:solidFill>
              <a:schemeClr val="dk2"/>
            </a:solidFill>
            <a:prstDash val="solid"/>
            <a:round/>
            <a:headEnd len="med" w="med" type="none"/>
            <a:tailEnd len="med" w="med" type="triangle"/>
          </a:ln>
        </p:spPr>
      </p:cxnSp>
      <p:sp>
        <p:nvSpPr>
          <p:cNvPr id="380" name="Google Shape;380;p50"/>
          <p:cNvSpPr/>
          <p:nvPr/>
        </p:nvSpPr>
        <p:spPr>
          <a:xfrm>
            <a:off x="6865913" y="3723350"/>
            <a:ext cx="1556700" cy="67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a:t>
            </a:r>
            <a:r>
              <a:rPr lang="en"/>
              <a:t> and Testing</a:t>
            </a:r>
            <a:endParaRPr/>
          </a:p>
        </p:txBody>
      </p:sp>
      <p:sp>
        <p:nvSpPr>
          <p:cNvPr id="381" name="Google Shape;381;p50"/>
          <p:cNvSpPr txBox="1"/>
          <p:nvPr/>
        </p:nvSpPr>
        <p:spPr>
          <a:xfrm>
            <a:off x="6865925" y="4513300"/>
            <a:ext cx="155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26</a:t>
            </a:r>
            <a:r>
              <a:rPr b="1" lang="en">
                <a:latin typeface="Lato"/>
                <a:ea typeface="Lato"/>
                <a:cs typeface="Lato"/>
                <a:sym typeface="Lato"/>
              </a:rPr>
              <a:t> April(Till C2)</a:t>
            </a:r>
            <a:endParaRPr b="1">
              <a:latin typeface="Lato"/>
              <a:ea typeface="Lato"/>
              <a:cs typeface="Lato"/>
              <a:sym typeface="Lato"/>
            </a:endParaRPr>
          </a:p>
        </p:txBody>
      </p:sp>
      <p:sp>
        <p:nvSpPr>
          <p:cNvPr id="382" name="Google Shape;382;p50"/>
          <p:cNvSpPr/>
          <p:nvPr/>
        </p:nvSpPr>
        <p:spPr>
          <a:xfrm>
            <a:off x="4651688" y="3723350"/>
            <a:ext cx="1556700" cy="67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Improvement of the model</a:t>
            </a:r>
            <a:endParaRPr/>
          </a:p>
        </p:txBody>
      </p:sp>
      <p:sp>
        <p:nvSpPr>
          <p:cNvPr id="383" name="Google Shape;383;p50"/>
          <p:cNvSpPr txBox="1"/>
          <p:nvPr/>
        </p:nvSpPr>
        <p:spPr>
          <a:xfrm>
            <a:off x="4651700" y="4513300"/>
            <a:ext cx="155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5</a:t>
            </a:r>
            <a:r>
              <a:rPr lang="en">
                <a:latin typeface="Lato"/>
                <a:ea typeface="Lato"/>
                <a:cs typeface="Lato"/>
                <a:sym typeface="Lato"/>
              </a:rPr>
              <a:t> May</a:t>
            </a:r>
            <a:endParaRPr>
              <a:latin typeface="Lato"/>
              <a:ea typeface="Lato"/>
              <a:cs typeface="Lato"/>
              <a:sym typeface="Lato"/>
            </a:endParaRPr>
          </a:p>
        </p:txBody>
      </p:sp>
      <p:cxnSp>
        <p:nvCxnSpPr>
          <p:cNvPr id="384" name="Google Shape;384;p50"/>
          <p:cNvCxnSpPr/>
          <p:nvPr/>
        </p:nvCxnSpPr>
        <p:spPr>
          <a:xfrm rot="10800000">
            <a:off x="6397313" y="4059950"/>
            <a:ext cx="468600" cy="0"/>
          </a:xfrm>
          <a:prstGeom prst="straightConnector1">
            <a:avLst/>
          </a:prstGeom>
          <a:noFill/>
          <a:ln cap="flat" cmpd="sng" w="9525">
            <a:solidFill>
              <a:schemeClr val="dk2"/>
            </a:solidFill>
            <a:prstDash val="solid"/>
            <a:round/>
            <a:headEnd len="med" w="med" type="none"/>
            <a:tailEnd len="med" w="med" type="triangle"/>
          </a:ln>
        </p:spPr>
      </p:cxnSp>
      <p:sp>
        <p:nvSpPr>
          <p:cNvPr id="385" name="Google Shape;385;p50"/>
          <p:cNvSpPr/>
          <p:nvPr/>
        </p:nvSpPr>
        <p:spPr>
          <a:xfrm>
            <a:off x="2439650" y="3723350"/>
            <a:ext cx="1556700" cy="67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Final Testing</a:t>
            </a:r>
            <a:endParaRPr/>
          </a:p>
        </p:txBody>
      </p:sp>
      <p:sp>
        <p:nvSpPr>
          <p:cNvPr id="386" name="Google Shape;386;p50"/>
          <p:cNvSpPr txBox="1"/>
          <p:nvPr/>
        </p:nvSpPr>
        <p:spPr>
          <a:xfrm>
            <a:off x="2439663" y="4513300"/>
            <a:ext cx="155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10 May</a:t>
            </a:r>
            <a:endParaRPr>
              <a:latin typeface="Lato"/>
              <a:ea typeface="Lato"/>
              <a:cs typeface="Lato"/>
              <a:sym typeface="Lato"/>
            </a:endParaRPr>
          </a:p>
        </p:txBody>
      </p:sp>
      <p:cxnSp>
        <p:nvCxnSpPr>
          <p:cNvPr id="387" name="Google Shape;387;p50"/>
          <p:cNvCxnSpPr/>
          <p:nvPr/>
        </p:nvCxnSpPr>
        <p:spPr>
          <a:xfrm rot="10800000">
            <a:off x="4185275" y="4059950"/>
            <a:ext cx="468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type="title"/>
          </p:nvPr>
        </p:nvSpPr>
        <p:spPr>
          <a:xfrm>
            <a:off x="727650" y="1181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References</a:t>
            </a:r>
            <a:endParaRPr sz="2400"/>
          </a:p>
        </p:txBody>
      </p:sp>
      <p:sp>
        <p:nvSpPr>
          <p:cNvPr id="393" name="Google Shape;393;p51"/>
          <p:cNvSpPr txBox="1"/>
          <p:nvPr/>
        </p:nvSpPr>
        <p:spPr>
          <a:xfrm>
            <a:off x="759900" y="1572600"/>
            <a:ext cx="7624200" cy="3570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latin typeface="Lato"/>
                <a:ea typeface="Lato"/>
                <a:cs typeface="Lato"/>
                <a:sym typeface="Lato"/>
              </a:rPr>
              <a:t>[1] V Adarsh , P Arun Kumar , V Lavanya , G.R. Gangadharan, “Fair and Explainable Depression Detection in Social Media” 20 August 2022</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a:p>
            <a:pPr indent="0" lvl="0" marL="0" rtl="0" algn="just">
              <a:spcBef>
                <a:spcPts val="0"/>
              </a:spcBef>
              <a:spcAft>
                <a:spcPts val="0"/>
              </a:spcAft>
              <a:buNone/>
            </a:pPr>
            <a:r>
              <a:rPr lang="en" sz="1100">
                <a:latin typeface="Lato"/>
                <a:ea typeface="Lato"/>
                <a:cs typeface="Lato"/>
                <a:sym typeface="Lato"/>
              </a:rPr>
              <a:t>[2] Hamad Zogan, Imran Razzak, Xianzhi Wang, Shoaib Jameel, Guandong Xu, “Explainable depression detection with multi-aspect features using a hybrid deep learning model on social media” 18 May 2021, World Wide Web (2022) 25:281–304</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a:p>
            <a:pPr indent="0" lvl="0" marL="0" rtl="0" algn="just">
              <a:spcBef>
                <a:spcPts val="0"/>
              </a:spcBef>
              <a:spcAft>
                <a:spcPts val="0"/>
              </a:spcAft>
              <a:buNone/>
            </a:pPr>
            <a:r>
              <a:rPr lang="en" sz="1100">
                <a:latin typeface="Lato"/>
                <a:ea typeface="Lato"/>
                <a:cs typeface="Lato"/>
                <a:sym typeface="Lato"/>
              </a:rPr>
              <a:t>[3] Nafiz Al Asad, Md. Appel Mahmud Pranto, Sadia Afreen, Md. Maynul Islam, “Depression Detection by Analyzing Social Media Posts of User” , 2019 IEEE International Conference on Signal Processing, Information, Communication &amp; Systems(SPICSCON) 30 November,2019, Dhaka, Bangladesh</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a:p>
            <a:pPr indent="0" lvl="0" marL="0" rtl="0" algn="just">
              <a:spcBef>
                <a:spcPts val="0"/>
              </a:spcBef>
              <a:spcAft>
                <a:spcPts val="0"/>
              </a:spcAft>
              <a:buNone/>
            </a:pPr>
            <a:r>
              <a:rPr lang="en" sz="1100">
                <a:latin typeface="Lato"/>
                <a:ea typeface="Lato"/>
                <a:cs typeface="Lato"/>
                <a:sym typeface="Lato"/>
              </a:rPr>
              <a:t>[4] Babu, N. V., &amp; Kanaga, E. G. M. (2022). Sentiment analysis in social media data for depression detection using artificial intelligence: A review. SN Computer Science, 3(1), 74. https://doi.org/10.1007/s42979-021-00958-1</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a:p>
            <a:pPr indent="0" lvl="0" marL="0" rtl="0" algn="just">
              <a:spcBef>
                <a:spcPts val="0"/>
              </a:spcBef>
              <a:spcAft>
                <a:spcPts val="0"/>
              </a:spcAft>
              <a:buNone/>
            </a:pPr>
            <a:r>
              <a:rPr lang="en" sz="1100">
                <a:latin typeface="Lato"/>
                <a:ea typeface="Lato"/>
                <a:cs typeface="Lato"/>
                <a:sym typeface="Lato"/>
              </a:rPr>
              <a:t>[5] </a:t>
            </a:r>
            <a:r>
              <a:rPr lang="en" sz="1100">
                <a:highlight>
                  <a:srgbClr val="FFFFFF"/>
                </a:highlight>
                <a:latin typeface="Lato"/>
                <a:ea typeface="Lato"/>
                <a:cs typeface="Lato"/>
                <a:sym typeface="Lato"/>
              </a:rPr>
              <a:t>Alhanai, T., Ghassemi, M., &amp; Glass, J. (2018). Detecting depression with audio/text sequence modeling of interviews. </a:t>
            </a:r>
            <a:r>
              <a:rPr i="1" lang="en" sz="1100">
                <a:highlight>
                  <a:srgbClr val="FFFFFF"/>
                </a:highlight>
                <a:latin typeface="Lato"/>
                <a:ea typeface="Lato"/>
                <a:cs typeface="Lato"/>
                <a:sym typeface="Lato"/>
              </a:rPr>
              <a:t>Proceedings of the Annual Conference of the International Speech Communication Association, INTERSPEECH</a:t>
            </a:r>
            <a:r>
              <a:rPr lang="en" sz="1100">
                <a:highlight>
                  <a:srgbClr val="FFFFFF"/>
                </a:highlight>
                <a:latin typeface="Lato"/>
                <a:ea typeface="Lato"/>
                <a:cs typeface="Lato"/>
                <a:sym typeface="Lato"/>
              </a:rPr>
              <a:t>, </a:t>
            </a:r>
            <a:r>
              <a:rPr i="1" lang="en" sz="1100">
                <a:highlight>
                  <a:srgbClr val="FFFFFF"/>
                </a:highlight>
                <a:latin typeface="Lato"/>
                <a:ea typeface="Lato"/>
                <a:cs typeface="Lato"/>
                <a:sym typeface="Lato"/>
              </a:rPr>
              <a:t>2018-September</a:t>
            </a:r>
            <a:r>
              <a:rPr lang="en" sz="1100">
                <a:highlight>
                  <a:srgbClr val="FFFFFF"/>
                </a:highlight>
                <a:latin typeface="Lato"/>
                <a:ea typeface="Lato"/>
                <a:cs typeface="Lato"/>
                <a:sym typeface="Lato"/>
              </a:rPr>
              <a:t>, 1716-1720. https://doi.org/10.21437/Interspeech.2018-2522</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a:p>
            <a:pPr indent="0" lvl="0" marL="0" rtl="0" algn="just">
              <a:spcBef>
                <a:spcPts val="0"/>
              </a:spcBef>
              <a:spcAft>
                <a:spcPts val="0"/>
              </a:spcAft>
              <a:buNone/>
            </a:pPr>
            <a:r>
              <a:rPr lang="en" sz="1100">
                <a:latin typeface="Lato"/>
                <a:ea typeface="Lato"/>
                <a:cs typeface="Lato"/>
                <a:sym typeface="Lato"/>
              </a:rPr>
              <a:t>[6] https://medium.com/analytics-vidhya/depression-detection-using-machine-learning-28bbe0571d22</a:t>
            </a:r>
            <a:endParaRPr sz="1100">
              <a:latin typeface="Lato"/>
              <a:ea typeface="Lato"/>
              <a:cs typeface="Lato"/>
              <a:sym typeface="Lato"/>
            </a:endParaRPr>
          </a:p>
          <a:p>
            <a:pPr indent="0" lvl="0" marL="0" rtl="0" algn="just">
              <a:lnSpc>
                <a:spcPct val="150000"/>
              </a:lnSpc>
              <a:spcBef>
                <a:spcPts val="0"/>
              </a:spcBef>
              <a:spcAft>
                <a:spcPts val="0"/>
              </a:spcAft>
              <a:buNone/>
            </a:pPr>
            <a:r>
              <a:t/>
            </a:r>
            <a:endParaRPr sz="1100">
              <a:solidFill>
                <a:schemeClr val="accen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2194825" y="2273000"/>
            <a:ext cx="6557400" cy="11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THANK YOU!!</a:t>
            </a:r>
            <a:endParaRPr sz="5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Introduction</a:t>
            </a:r>
            <a:endParaRPr sz="2400"/>
          </a:p>
        </p:txBody>
      </p:sp>
      <p:sp>
        <p:nvSpPr>
          <p:cNvPr id="154" name="Google Shape;154;p20"/>
          <p:cNvSpPr txBox="1"/>
          <p:nvPr>
            <p:ph idx="1" type="body"/>
          </p:nvPr>
        </p:nvSpPr>
        <p:spPr>
          <a:xfrm>
            <a:off x="727650" y="2108675"/>
            <a:ext cx="5985300" cy="26520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Globally, it is estimated that 5% of adults suffer from depression.</a:t>
            </a:r>
            <a:endParaRPr sz="1200"/>
          </a:p>
          <a:p>
            <a:pPr indent="-304800" lvl="0" marL="457200" rtl="0" algn="l">
              <a:lnSpc>
                <a:spcPct val="150000"/>
              </a:lnSpc>
              <a:spcBef>
                <a:spcPts val="0"/>
              </a:spcBef>
              <a:spcAft>
                <a:spcPts val="0"/>
              </a:spcAft>
              <a:buSzPts val="1200"/>
              <a:buChar char="●"/>
            </a:pPr>
            <a:r>
              <a:rPr lang="en" sz="1200"/>
              <a:t>Approximately</a:t>
            </a:r>
            <a:r>
              <a:rPr lang="en" sz="1200"/>
              <a:t> 280 million people in the world have depression.</a:t>
            </a:r>
            <a:endParaRPr sz="1200"/>
          </a:p>
          <a:p>
            <a:pPr indent="-304800" lvl="0" marL="457200" rtl="0" algn="l">
              <a:lnSpc>
                <a:spcPct val="147368"/>
              </a:lnSpc>
              <a:spcBef>
                <a:spcPts val="0"/>
              </a:spcBef>
              <a:spcAft>
                <a:spcPts val="0"/>
              </a:spcAft>
              <a:buSzPts val="1200"/>
              <a:buChar char="●"/>
            </a:pPr>
            <a:r>
              <a:rPr lang="en" sz="1200"/>
              <a:t>There's no single cause of depression. It can occur for a variety of reasons and it has many different triggers.</a:t>
            </a:r>
            <a:endParaRPr sz="1200"/>
          </a:p>
          <a:p>
            <a:pPr indent="-304800" lvl="0" marL="457200" rtl="0" algn="l">
              <a:lnSpc>
                <a:spcPct val="147368"/>
              </a:lnSpc>
              <a:spcBef>
                <a:spcPts val="0"/>
              </a:spcBef>
              <a:spcAft>
                <a:spcPts val="0"/>
              </a:spcAft>
              <a:buSzPts val="1200"/>
              <a:buChar char="●"/>
            </a:pPr>
            <a:r>
              <a:rPr lang="en" sz="1200"/>
              <a:t>For some people, an upsetting or stressful life event, such as divorce, illness, redundancy and job or money worries, can be the cause.</a:t>
            </a:r>
            <a:endParaRPr sz="1200"/>
          </a:p>
        </p:txBody>
      </p:sp>
      <p:sp>
        <p:nvSpPr>
          <p:cNvPr id="155" name="Google Shape;155;p20"/>
          <p:cNvSpPr/>
          <p:nvPr/>
        </p:nvSpPr>
        <p:spPr>
          <a:xfrm>
            <a:off x="6797000" y="6250"/>
            <a:ext cx="23469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rgbClr val="FFFFFF"/>
                </a:highlight>
              </a:rPr>
              <a:t>Motivation</a:t>
            </a:r>
            <a:endParaRPr sz="2400"/>
          </a:p>
        </p:txBody>
      </p:sp>
      <p:sp>
        <p:nvSpPr>
          <p:cNvPr id="161" name="Google Shape;161;p21"/>
          <p:cNvSpPr txBox="1"/>
          <p:nvPr>
            <p:ph idx="1" type="body"/>
          </p:nvPr>
        </p:nvSpPr>
        <p:spPr>
          <a:xfrm>
            <a:off x="727650" y="2108675"/>
            <a:ext cx="5985300" cy="22611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666666"/>
              </a:buClr>
              <a:buSzPts val="1500"/>
              <a:buChar char="●"/>
            </a:pPr>
            <a:r>
              <a:rPr lang="en" sz="1200">
                <a:solidFill>
                  <a:srgbClr val="666666"/>
                </a:solidFill>
              </a:rPr>
              <a:t>The traditional approach to diagnosing depression relies on subjective self-reporting, which can be unreliable due to the stigma associated with mental health disorders, limited access to healthcare, and the reluctance of individuals to disclose their symptoms. Therefore, there is a need for a reliable and objective method of diagnosing depression.</a:t>
            </a:r>
            <a:endParaRPr sz="1200">
              <a:solidFill>
                <a:srgbClr val="666666"/>
              </a:solidFill>
            </a:endParaRPr>
          </a:p>
          <a:p>
            <a:pPr indent="0" lvl="0" marL="457200" rtl="0" algn="l">
              <a:lnSpc>
                <a:spcPct val="100000"/>
              </a:lnSpc>
              <a:spcBef>
                <a:spcPts val="0"/>
              </a:spcBef>
              <a:spcAft>
                <a:spcPts val="0"/>
              </a:spcAft>
              <a:buNone/>
            </a:pPr>
            <a:r>
              <a:t/>
            </a:r>
            <a:endParaRPr sz="1200">
              <a:solidFill>
                <a:srgbClr val="666666"/>
              </a:solidFill>
            </a:endParaRPr>
          </a:p>
          <a:p>
            <a:pPr indent="-311150" lvl="0" marL="457200" rtl="0" algn="l">
              <a:lnSpc>
                <a:spcPct val="100000"/>
              </a:lnSpc>
              <a:spcBef>
                <a:spcPts val="0"/>
              </a:spcBef>
              <a:spcAft>
                <a:spcPts val="0"/>
              </a:spcAft>
              <a:buClr>
                <a:srgbClr val="666666"/>
              </a:buClr>
              <a:buSzPts val="1300"/>
              <a:buChar char="●"/>
            </a:pPr>
            <a:r>
              <a:rPr lang="en" sz="1200">
                <a:solidFill>
                  <a:srgbClr val="666666"/>
                </a:solidFill>
              </a:rPr>
              <a:t>Machine learning algorithms can effectively analyze multi-modal data and provide a more objective and accurate diagnosis of depression. These algorithms can learn patterns from large datasets and accurately classify individuals with depression from those without it.</a:t>
            </a:r>
            <a:endParaRPr>
              <a:solidFill>
                <a:srgbClr val="666666"/>
              </a:solidFill>
            </a:endParaRPr>
          </a:p>
        </p:txBody>
      </p:sp>
      <p:sp>
        <p:nvSpPr>
          <p:cNvPr id="162" name="Google Shape;162;p21"/>
          <p:cNvSpPr/>
          <p:nvPr/>
        </p:nvSpPr>
        <p:spPr>
          <a:xfrm>
            <a:off x="6797000" y="6250"/>
            <a:ext cx="23469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 name="Shape 166"/>
        <p:cNvGrpSpPr/>
        <p:nvPr/>
      </p:nvGrpSpPr>
      <p:grpSpPr>
        <a:xfrm>
          <a:off x="0" y="0"/>
          <a:ext cx="0" cy="0"/>
          <a:chOff x="0" y="0"/>
          <a:chExt cx="0" cy="0"/>
        </a:xfrm>
      </p:grpSpPr>
      <p:sp>
        <p:nvSpPr>
          <p:cNvPr id="167" name="Google Shape;167;p22"/>
          <p:cNvSpPr txBox="1"/>
          <p:nvPr>
            <p:ph type="title"/>
          </p:nvPr>
        </p:nvSpPr>
        <p:spPr>
          <a:xfrm>
            <a:off x="727800" y="2070300"/>
            <a:ext cx="76884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Literature Survey</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863000" y="684013"/>
            <a:ext cx="7688700" cy="5352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rgbClr val="000000"/>
              </a:buClr>
              <a:buSzPts val="1600"/>
              <a:buFont typeface="Lato"/>
              <a:buAutoNum type="arabicPeriod"/>
            </a:pPr>
            <a:r>
              <a:rPr lang="en" sz="1600">
                <a:solidFill>
                  <a:srgbClr val="000000"/>
                </a:solidFill>
                <a:highlight>
                  <a:srgbClr val="FFFFFF"/>
                </a:highlight>
                <a:latin typeface="Lato"/>
                <a:ea typeface="Lato"/>
                <a:cs typeface="Lato"/>
                <a:sym typeface="Lato"/>
              </a:rPr>
              <a:t>Fair and Explainable Depression Detection in Social Media    </a:t>
            </a:r>
            <a:r>
              <a:rPr i="1" lang="en" sz="1600">
                <a:solidFill>
                  <a:srgbClr val="000000"/>
                </a:solidFill>
                <a:highlight>
                  <a:srgbClr val="FFFFFF"/>
                </a:highlight>
                <a:latin typeface="Lato"/>
                <a:ea typeface="Lato"/>
                <a:cs typeface="Lato"/>
                <a:sym typeface="Lato"/>
              </a:rPr>
              <a:t> </a:t>
            </a:r>
            <a:r>
              <a:rPr b="0" i="1" lang="en" sz="1600">
                <a:solidFill>
                  <a:srgbClr val="000000"/>
                </a:solidFill>
                <a:highlight>
                  <a:srgbClr val="FFFFFF"/>
                </a:highlight>
                <a:latin typeface="Lato"/>
                <a:ea typeface="Lato"/>
                <a:cs typeface="Lato"/>
                <a:sym typeface="Lato"/>
              </a:rPr>
              <a:t>[ 1 ]</a:t>
            </a:r>
            <a:endParaRPr b="0" i="1" sz="1600">
              <a:solidFill>
                <a:srgbClr val="000000"/>
              </a:solidFill>
              <a:highlight>
                <a:srgbClr val="FFFFFF"/>
              </a:highlight>
              <a:latin typeface="Lato"/>
              <a:ea typeface="Lato"/>
              <a:cs typeface="Lato"/>
              <a:sym typeface="Lato"/>
            </a:endParaRPr>
          </a:p>
          <a:p>
            <a:pPr indent="0" lvl="0" marL="0" rtl="0" algn="l">
              <a:spcBef>
                <a:spcPts val="0"/>
              </a:spcBef>
              <a:spcAft>
                <a:spcPts val="0"/>
              </a:spcAft>
              <a:buNone/>
            </a:pPr>
            <a:r>
              <a:t/>
            </a:r>
            <a:endParaRPr sz="2400">
              <a:solidFill>
                <a:srgbClr val="000000"/>
              </a:solidFill>
              <a:highlight>
                <a:srgbClr val="FFFFFF"/>
              </a:highlight>
            </a:endParaRPr>
          </a:p>
        </p:txBody>
      </p:sp>
      <p:sp>
        <p:nvSpPr>
          <p:cNvPr id="173" name="Google Shape;173;p23"/>
          <p:cNvSpPr txBox="1"/>
          <p:nvPr>
            <p:ph idx="1" type="body"/>
          </p:nvPr>
        </p:nvSpPr>
        <p:spPr>
          <a:xfrm>
            <a:off x="532800" y="1381677"/>
            <a:ext cx="8078400" cy="34422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Char char="●"/>
            </a:pPr>
            <a:r>
              <a:rPr b="1" lang="en" sz="1500"/>
              <a:t>Objective</a:t>
            </a:r>
            <a:endParaRPr b="1" sz="1500"/>
          </a:p>
          <a:p>
            <a:pPr indent="0" lvl="0" marL="457200" rtl="0" algn="just">
              <a:lnSpc>
                <a:spcPct val="115000"/>
              </a:lnSpc>
              <a:spcBef>
                <a:spcPts val="0"/>
              </a:spcBef>
              <a:spcAft>
                <a:spcPts val="0"/>
              </a:spcAft>
              <a:buNone/>
            </a:pPr>
            <a:r>
              <a:rPr lang="en" sz="1200">
                <a:highlight>
                  <a:srgbClr val="FFFFFF"/>
                </a:highlight>
              </a:rPr>
              <a:t>"This paper aimed to identify and evaluate individuals at risk for developing a mental disorder and to look for </a:t>
            </a:r>
            <a:r>
              <a:rPr lang="en" sz="1200">
                <a:highlight>
                  <a:schemeClr val="lt1"/>
                </a:highlight>
              </a:rPr>
              <a:t>early warning indicators of suicidal thoughts and behaviours."</a:t>
            </a:r>
            <a:endParaRPr sz="1200">
              <a:highlight>
                <a:schemeClr val="lt1"/>
              </a:highlight>
            </a:endParaRPr>
          </a:p>
          <a:p>
            <a:pPr indent="0" lvl="0" marL="457200" rtl="0" algn="just">
              <a:lnSpc>
                <a:spcPct val="115000"/>
              </a:lnSpc>
              <a:spcBef>
                <a:spcPts val="0"/>
              </a:spcBef>
              <a:spcAft>
                <a:spcPts val="0"/>
              </a:spcAft>
              <a:buNone/>
            </a:pPr>
            <a:r>
              <a:t/>
            </a:r>
            <a:endParaRPr sz="1200">
              <a:highlight>
                <a:schemeClr val="lt1"/>
              </a:highlight>
            </a:endParaRPr>
          </a:p>
          <a:p>
            <a:pPr indent="-323850" lvl="0" marL="457200" rtl="0" algn="just">
              <a:lnSpc>
                <a:spcPct val="115000"/>
              </a:lnSpc>
              <a:spcBef>
                <a:spcPts val="0"/>
              </a:spcBef>
              <a:spcAft>
                <a:spcPts val="0"/>
              </a:spcAft>
              <a:buSzPts val="1500"/>
              <a:buChar char="●"/>
            </a:pPr>
            <a:r>
              <a:rPr b="1" lang="en" sz="1500"/>
              <a:t>Methodology</a:t>
            </a:r>
            <a:endParaRPr b="1" sz="1500"/>
          </a:p>
          <a:p>
            <a:pPr indent="-304800" lvl="0" marL="914400" rtl="0" algn="just">
              <a:spcBef>
                <a:spcPts val="0"/>
              </a:spcBef>
              <a:spcAft>
                <a:spcPts val="0"/>
              </a:spcAft>
              <a:buClr>
                <a:schemeClr val="lt1"/>
              </a:buClr>
              <a:buSzPts val="1200"/>
              <a:buAutoNum type="arabicPeriod"/>
            </a:pPr>
            <a:r>
              <a:rPr lang="en" sz="1200">
                <a:solidFill>
                  <a:schemeClr val="lt1"/>
                </a:solidFill>
              </a:rPr>
              <a:t>Natural Language Processing Tools are employed for Data Pre-Processing</a:t>
            </a:r>
            <a:endParaRPr sz="1200">
              <a:solidFill>
                <a:schemeClr val="lt1"/>
              </a:solidFill>
            </a:endParaRPr>
          </a:p>
          <a:p>
            <a:pPr indent="-304800" lvl="0" marL="914400" rtl="0" algn="just">
              <a:spcBef>
                <a:spcPts val="0"/>
              </a:spcBef>
              <a:spcAft>
                <a:spcPts val="0"/>
              </a:spcAft>
              <a:buClr>
                <a:schemeClr val="lt1"/>
              </a:buClr>
              <a:buSzPts val="1200"/>
              <a:buAutoNum type="arabicPeriod"/>
            </a:pPr>
            <a:r>
              <a:rPr lang="en" sz="1200">
                <a:solidFill>
                  <a:schemeClr val="lt1"/>
                </a:solidFill>
              </a:rPr>
              <a:t>Noise removal using Neural Machine Translator (NMT). </a:t>
            </a:r>
            <a:endParaRPr sz="1200">
              <a:solidFill>
                <a:schemeClr val="lt1"/>
              </a:solidFill>
            </a:endParaRPr>
          </a:p>
          <a:p>
            <a:pPr indent="-304800" lvl="0" marL="914400" rtl="0" algn="just">
              <a:spcBef>
                <a:spcPts val="0"/>
              </a:spcBef>
              <a:spcAft>
                <a:spcPts val="0"/>
              </a:spcAft>
              <a:buClr>
                <a:schemeClr val="lt1"/>
              </a:buClr>
              <a:buSzPts val="1200"/>
              <a:buAutoNum type="arabicPeriod"/>
            </a:pPr>
            <a:r>
              <a:rPr lang="en" sz="1200">
                <a:solidFill>
                  <a:schemeClr val="lt1"/>
                </a:solidFill>
              </a:rPr>
              <a:t>Bias normalisation using the one-shot decision approach.</a:t>
            </a:r>
            <a:endParaRPr sz="1200">
              <a:solidFill>
                <a:schemeClr val="lt1"/>
              </a:solidFill>
            </a:endParaRPr>
          </a:p>
          <a:p>
            <a:pPr indent="-304800" lvl="0" marL="914400" rtl="0" algn="just">
              <a:spcBef>
                <a:spcPts val="0"/>
              </a:spcBef>
              <a:spcAft>
                <a:spcPts val="0"/>
              </a:spcAft>
              <a:buClr>
                <a:schemeClr val="lt1"/>
              </a:buClr>
              <a:buSzPts val="1200"/>
              <a:buAutoNum type="arabicPeriod"/>
            </a:pPr>
            <a:r>
              <a:rPr lang="en" sz="1200">
                <a:solidFill>
                  <a:schemeClr val="lt1"/>
                </a:solidFill>
              </a:rPr>
              <a:t>Syntax Based Semantic Network Analysis is performed using the term frequency-inverse document frequency (TF-IDF). </a:t>
            </a:r>
            <a:endParaRPr sz="1200">
              <a:solidFill>
                <a:schemeClr val="lt1"/>
              </a:solidFill>
            </a:endParaRPr>
          </a:p>
          <a:p>
            <a:pPr indent="-304800" lvl="0" marL="914400" rtl="0" algn="just">
              <a:spcBef>
                <a:spcPts val="0"/>
              </a:spcBef>
              <a:spcAft>
                <a:spcPts val="0"/>
              </a:spcAft>
              <a:buSzPts val="1200"/>
              <a:buAutoNum type="arabicPeriod"/>
            </a:pPr>
            <a:r>
              <a:rPr lang="en" sz="1200"/>
              <a:t>Clustering</a:t>
            </a:r>
            <a:endParaRPr sz="1200"/>
          </a:p>
          <a:p>
            <a:pPr indent="-304800" lvl="0" marL="914400" rtl="0" algn="just">
              <a:spcBef>
                <a:spcPts val="0"/>
              </a:spcBef>
              <a:spcAft>
                <a:spcPts val="0"/>
              </a:spcAft>
              <a:buSzPts val="1200"/>
              <a:buAutoNum type="arabicPeriod"/>
            </a:pPr>
            <a:r>
              <a:rPr lang="en" sz="1200"/>
              <a:t>Participation Dynamics for Participation Confirmation</a:t>
            </a:r>
            <a:endParaRPr sz="1200"/>
          </a:p>
          <a:p>
            <a:pPr indent="-304800" lvl="0" marL="914400" rtl="0" algn="just">
              <a:spcBef>
                <a:spcPts val="0"/>
              </a:spcBef>
              <a:spcAft>
                <a:spcPts val="0"/>
              </a:spcAft>
              <a:buSzPts val="1200"/>
              <a:buAutoNum type="arabicPeriod"/>
            </a:pPr>
            <a:r>
              <a:rPr lang="en" sz="1200"/>
              <a:t>Classification</a:t>
            </a:r>
            <a:endParaRPr sz="1200"/>
          </a:p>
          <a:p>
            <a:pPr indent="-304800" lvl="0" marL="914400" rtl="0" algn="just">
              <a:spcBef>
                <a:spcPts val="0"/>
              </a:spcBef>
              <a:spcAft>
                <a:spcPts val="0"/>
              </a:spcAft>
              <a:buSzPts val="1200"/>
              <a:buAutoNum type="arabicPeriod"/>
            </a:pPr>
            <a:r>
              <a:rPr lang="en" sz="1200"/>
              <a:t>Explanation using LIME</a:t>
            </a:r>
            <a:endParaRPr sz="1200"/>
          </a:p>
        </p:txBody>
      </p:sp>
      <p:pic>
        <p:nvPicPr>
          <p:cNvPr id="174" name="Google Shape;174;p23"/>
          <p:cNvPicPr preferRelativeResize="0"/>
          <p:nvPr/>
        </p:nvPicPr>
        <p:blipFill>
          <a:blip r:embed="rId3">
            <a:alphaModFix/>
          </a:blip>
          <a:stretch>
            <a:fillRect/>
          </a:stretch>
        </p:blipFill>
        <p:spPr>
          <a:xfrm>
            <a:off x="1081300" y="2640150"/>
            <a:ext cx="5623099" cy="2503350"/>
          </a:xfrm>
          <a:prstGeom prst="rect">
            <a:avLst/>
          </a:prstGeom>
          <a:noFill/>
          <a:ln>
            <a:noFill/>
          </a:ln>
        </p:spPr>
      </p:pic>
      <p:sp>
        <p:nvSpPr>
          <p:cNvPr id="175" name="Google Shape;175;p23"/>
          <p:cNvSpPr txBox="1"/>
          <p:nvPr/>
        </p:nvSpPr>
        <p:spPr>
          <a:xfrm>
            <a:off x="6800050" y="4664575"/>
            <a:ext cx="195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Lato"/>
                <a:ea typeface="Lato"/>
                <a:cs typeface="Lato"/>
                <a:sym typeface="Lato"/>
              </a:rPr>
              <a:t>Fig 1. </a:t>
            </a:r>
            <a:r>
              <a:rPr i="1" lang="en" sz="1200">
                <a:latin typeface="Lato"/>
                <a:ea typeface="Lato"/>
                <a:cs typeface="Lato"/>
                <a:sym typeface="Lato"/>
              </a:rPr>
              <a:t>Methodology</a:t>
            </a:r>
            <a:r>
              <a:rPr i="1" lang="en" sz="1200">
                <a:latin typeface="Lato"/>
                <a:ea typeface="Lato"/>
                <a:cs typeface="Lato"/>
                <a:sym typeface="Lato"/>
              </a:rPr>
              <a:t> chart [1]</a:t>
            </a:r>
            <a:endParaRPr i="1" sz="1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idx="1" type="body"/>
          </p:nvPr>
        </p:nvSpPr>
        <p:spPr>
          <a:xfrm>
            <a:off x="705225" y="1392350"/>
            <a:ext cx="7713000" cy="29475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Char char="●"/>
            </a:pPr>
            <a:r>
              <a:rPr b="1" lang="en" sz="1500"/>
              <a:t>Dataset</a:t>
            </a:r>
            <a:endParaRPr b="1" sz="1500"/>
          </a:p>
          <a:p>
            <a:pPr indent="0" lvl="0" marL="457200" rtl="0" algn="just">
              <a:lnSpc>
                <a:spcPct val="115000"/>
              </a:lnSpc>
              <a:spcBef>
                <a:spcPts val="0"/>
              </a:spcBef>
              <a:spcAft>
                <a:spcPts val="0"/>
              </a:spcAft>
              <a:buNone/>
            </a:pPr>
            <a:r>
              <a:rPr lang="en" sz="1200"/>
              <a:t>The data required for the study was obtained from Reddit, utilising the Reddit Application Programming Interface (API).</a:t>
            </a:r>
            <a:endParaRPr sz="1200"/>
          </a:p>
          <a:p>
            <a:pPr indent="0" lvl="0" marL="457200" rtl="0" algn="just">
              <a:lnSpc>
                <a:spcPct val="115000"/>
              </a:lnSpc>
              <a:spcBef>
                <a:spcPts val="0"/>
              </a:spcBef>
              <a:spcAft>
                <a:spcPts val="0"/>
              </a:spcAft>
              <a:buNone/>
            </a:pPr>
            <a:r>
              <a:t/>
            </a:r>
            <a:endParaRPr sz="1200"/>
          </a:p>
          <a:p>
            <a:pPr indent="-323850" lvl="0" marL="457200" rtl="0" algn="just">
              <a:lnSpc>
                <a:spcPct val="115000"/>
              </a:lnSpc>
              <a:spcBef>
                <a:spcPts val="0"/>
              </a:spcBef>
              <a:spcAft>
                <a:spcPts val="0"/>
              </a:spcAft>
              <a:buSzPts val="1500"/>
              <a:buChar char="●"/>
            </a:pPr>
            <a:r>
              <a:rPr b="1" lang="en" sz="1500"/>
              <a:t>Result</a:t>
            </a:r>
            <a:endParaRPr b="1" sz="1500"/>
          </a:p>
          <a:p>
            <a:pPr indent="0" lvl="0" marL="457200" rtl="0" algn="just">
              <a:lnSpc>
                <a:spcPct val="115000"/>
              </a:lnSpc>
              <a:spcBef>
                <a:spcPts val="0"/>
              </a:spcBef>
              <a:spcAft>
                <a:spcPts val="0"/>
              </a:spcAft>
              <a:buNone/>
            </a:pPr>
            <a:r>
              <a:rPr lang="en" sz="1200">
                <a:highlight>
                  <a:schemeClr val="lt1"/>
                </a:highlight>
              </a:rPr>
              <a:t>This paper presents a reliable classifier that can compensate for any inherent bias that may have been introduced during the data gathering process to generate an objective model. Furthermore, the proposed ensemble model which includes clustering and classification presents a better result. A label correction with the NMT further tunes this method, and the bias variance is checked and fixed using the intrinsic explainability methods. Better classification accuracy is achieved.</a:t>
            </a:r>
            <a:endParaRPr sz="1200">
              <a:highlight>
                <a:schemeClr val="lt1"/>
              </a:highlight>
            </a:endParaRPr>
          </a:p>
          <a:p>
            <a:pPr indent="-323850" lvl="0" marL="457200" rtl="0" algn="just">
              <a:lnSpc>
                <a:spcPct val="115000"/>
              </a:lnSpc>
              <a:spcBef>
                <a:spcPts val="0"/>
              </a:spcBef>
              <a:spcAft>
                <a:spcPts val="0"/>
              </a:spcAft>
              <a:buSzPts val="1500"/>
              <a:buChar char="●"/>
            </a:pPr>
            <a:r>
              <a:rPr b="1" lang="en" sz="1500"/>
              <a:t>Future scope</a:t>
            </a:r>
            <a:endParaRPr b="1" sz="1500"/>
          </a:p>
          <a:p>
            <a:pPr indent="0" lvl="0" marL="457200" rtl="0" algn="just">
              <a:lnSpc>
                <a:spcPct val="115000"/>
              </a:lnSpc>
              <a:spcBef>
                <a:spcPts val="0"/>
              </a:spcBef>
              <a:spcAft>
                <a:spcPts val="0"/>
              </a:spcAft>
              <a:buNone/>
            </a:pPr>
            <a:r>
              <a:rPr lang="en" sz="1200"/>
              <a:t>Plan to improve the way mental health themes are categorised by using multiclass classification.</a:t>
            </a:r>
            <a:endParaRPr sz="1200"/>
          </a:p>
          <a:p>
            <a:pPr indent="0" lvl="0" marL="457200" rtl="0" algn="just">
              <a:spcBef>
                <a:spcPts val="0"/>
              </a:spcBef>
              <a:spcAft>
                <a:spcPts val="0"/>
              </a:spcAft>
              <a:buNone/>
            </a:pPr>
            <a:r>
              <a:t/>
            </a:r>
            <a:endParaRPr sz="1200">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966750" y="479425"/>
            <a:ext cx="7688700" cy="5352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rgbClr val="000000"/>
                </a:solidFill>
                <a:highlight>
                  <a:srgbClr val="FFFFFF"/>
                </a:highlight>
                <a:latin typeface="Lato"/>
                <a:ea typeface="Lato"/>
                <a:cs typeface="Lato"/>
                <a:sym typeface="Lato"/>
              </a:rPr>
              <a:t>2.	Explainable depression detection with multi-aspect features using a hybrid deep learning model on social media                            </a:t>
            </a:r>
            <a:r>
              <a:rPr i="1" lang="en" sz="1600">
                <a:solidFill>
                  <a:srgbClr val="000000"/>
                </a:solidFill>
                <a:highlight>
                  <a:srgbClr val="FFFFFF"/>
                </a:highlight>
                <a:latin typeface="Lato"/>
                <a:ea typeface="Lato"/>
                <a:cs typeface="Lato"/>
                <a:sym typeface="Lato"/>
              </a:rPr>
              <a:t> </a:t>
            </a:r>
            <a:r>
              <a:rPr b="0" i="1" lang="en" sz="1600">
                <a:solidFill>
                  <a:srgbClr val="000000"/>
                </a:solidFill>
                <a:highlight>
                  <a:srgbClr val="FFFFFF"/>
                </a:highlight>
                <a:latin typeface="Lato"/>
                <a:ea typeface="Lato"/>
                <a:cs typeface="Lato"/>
                <a:sym typeface="Lato"/>
              </a:rPr>
              <a:t> [2]</a:t>
            </a:r>
            <a:endParaRPr b="0" i="1" sz="1600">
              <a:solidFill>
                <a:srgbClr val="000000"/>
              </a:solidFill>
              <a:highlight>
                <a:srgbClr val="FFFFFF"/>
              </a:highlight>
              <a:latin typeface="Lato"/>
              <a:ea typeface="Lato"/>
              <a:cs typeface="Lato"/>
              <a:sym typeface="Lato"/>
            </a:endParaRPr>
          </a:p>
          <a:p>
            <a:pPr indent="0" lvl="0" marL="0" rtl="0" algn="l">
              <a:spcBef>
                <a:spcPts val="0"/>
              </a:spcBef>
              <a:spcAft>
                <a:spcPts val="0"/>
              </a:spcAft>
              <a:buNone/>
            </a:pPr>
            <a:r>
              <a:t/>
            </a:r>
            <a:endParaRPr sz="2400">
              <a:solidFill>
                <a:srgbClr val="000000"/>
              </a:solidFill>
              <a:highlight>
                <a:srgbClr val="FFFFFF"/>
              </a:highlight>
            </a:endParaRPr>
          </a:p>
        </p:txBody>
      </p:sp>
      <p:sp>
        <p:nvSpPr>
          <p:cNvPr id="186" name="Google Shape;186;p25"/>
          <p:cNvSpPr txBox="1"/>
          <p:nvPr>
            <p:ph idx="1" type="body"/>
          </p:nvPr>
        </p:nvSpPr>
        <p:spPr>
          <a:xfrm>
            <a:off x="532800" y="1375650"/>
            <a:ext cx="8078400" cy="30126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Char char="●"/>
            </a:pPr>
            <a:r>
              <a:rPr b="1" lang="en" sz="1500"/>
              <a:t>Objective</a:t>
            </a:r>
            <a:endParaRPr b="1" sz="1500"/>
          </a:p>
          <a:p>
            <a:pPr indent="0" lvl="0" marL="457200" rtl="0" algn="just">
              <a:spcBef>
                <a:spcPts val="0"/>
              </a:spcBef>
              <a:spcAft>
                <a:spcPts val="0"/>
              </a:spcAft>
              <a:buNone/>
            </a:pPr>
            <a:r>
              <a:rPr lang="en" sz="1200">
                <a:highlight>
                  <a:srgbClr val="FFFFFF"/>
                </a:highlight>
              </a:rPr>
              <a:t>The aim is to propose a hybrid model based on Hierarchical Attention Networks (HAN) that combines with Multilayer Perceptron (MLP) to detect depression through social media</a:t>
            </a:r>
            <a:endParaRPr sz="1200">
              <a:highlight>
                <a:srgbClr val="FFFFFF"/>
              </a:highlight>
            </a:endParaRPr>
          </a:p>
          <a:p>
            <a:pPr indent="0" lvl="0" marL="0" rtl="0" algn="just">
              <a:spcBef>
                <a:spcPts val="0"/>
              </a:spcBef>
              <a:spcAft>
                <a:spcPts val="0"/>
              </a:spcAft>
              <a:buNone/>
            </a:pPr>
            <a:r>
              <a:t/>
            </a:r>
            <a:endParaRPr sz="1200">
              <a:highlight>
                <a:srgbClr val="FFFFFF"/>
              </a:highlight>
            </a:endParaRPr>
          </a:p>
          <a:p>
            <a:pPr indent="-323850" lvl="0" marL="457200" rtl="0" algn="just">
              <a:lnSpc>
                <a:spcPct val="150000"/>
              </a:lnSpc>
              <a:spcBef>
                <a:spcPts val="0"/>
              </a:spcBef>
              <a:spcAft>
                <a:spcPts val="0"/>
              </a:spcAft>
              <a:buSzPts val="1500"/>
              <a:buChar char="●"/>
            </a:pPr>
            <a:r>
              <a:rPr b="1" lang="en" sz="1500"/>
              <a:t>Methodolog</a:t>
            </a:r>
            <a:r>
              <a:rPr b="1" lang="en" sz="1500"/>
              <a:t>y</a:t>
            </a:r>
            <a:endParaRPr b="1" sz="1500"/>
          </a:p>
          <a:p>
            <a:pPr indent="0" lvl="0" marL="457200" rtl="0" algn="just">
              <a:lnSpc>
                <a:spcPct val="150000"/>
              </a:lnSpc>
              <a:spcBef>
                <a:spcPts val="0"/>
              </a:spcBef>
              <a:spcAft>
                <a:spcPts val="0"/>
              </a:spcAft>
              <a:buNone/>
            </a:pPr>
            <a:r>
              <a:rPr lang="en" sz="1200">
                <a:solidFill>
                  <a:schemeClr val="lt1"/>
                </a:solidFill>
                <a:highlight>
                  <a:srgbClr val="FFFFFF"/>
                </a:highlight>
              </a:rPr>
              <a:t>For each user, the model takes two inputs for the two attributes. First, the four aspects feature input that represents the user behaviour vector runs into MLP (Multilayer Perceptron), capturing distinct and latent features and correlation across the features matrix. The second input represents each user input tweet that will be replaced with its embedding and fed to Hierarchical Attention Networks (HAN) to learn some representation features through a hierarchical word and tweet level encoding. The output in the middle of both attributes is concatenated to represent one single vector feature that fed into</a:t>
            </a:r>
            <a:endParaRPr sz="1200">
              <a:solidFill>
                <a:schemeClr val="lt1"/>
              </a:solidFill>
              <a:highlight>
                <a:srgbClr val="FFFFFF"/>
              </a:highlight>
            </a:endParaRPr>
          </a:p>
          <a:p>
            <a:pPr indent="-304800" lvl="0" marL="914400" rtl="0" algn="just">
              <a:lnSpc>
                <a:spcPct val="150000"/>
              </a:lnSpc>
              <a:spcBef>
                <a:spcPts val="0"/>
              </a:spcBef>
              <a:spcAft>
                <a:spcPts val="0"/>
              </a:spcAft>
              <a:buClr>
                <a:srgbClr val="4B4B4B"/>
              </a:buClr>
              <a:buSzPts val="1200"/>
              <a:buChar char="-"/>
            </a:pPr>
            <a:r>
              <a:t/>
            </a:r>
            <a:endParaRPr sz="1200">
              <a:solidFill>
                <a:srgbClr val="4B4B4B"/>
              </a:solidFill>
              <a:highlight>
                <a:srgbClr val="FFFFFF"/>
              </a:highlight>
            </a:endParaRPr>
          </a:p>
        </p:txBody>
      </p:sp>
      <p:pic>
        <p:nvPicPr>
          <p:cNvPr id="187" name="Google Shape;187;p25"/>
          <p:cNvPicPr preferRelativeResize="0"/>
          <p:nvPr/>
        </p:nvPicPr>
        <p:blipFill>
          <a:blip r:embed="rId3">
            <a:alphaModFix/>
          </a:blip>
          <a:stretch>
            <a:fillRect/>
          </a:stretch>
        </p:blipFill>
        <p:spPr>
          <a:xfrm>
            <a:off x="1876100" y="2636475"/>
            <a:ext cx="5400649" cy="2507025"/>
          </a:xfrm>
          <a:prstGeom prst="rect">
            <a:avLst/>
          </a:prstGeom>
          <a:noFill/>
          <a:ln>
            <a:noFill/>
          </a:ln>
        </p:spPr>
      </p:pic>
      <p:sp>
        <p:nvSpPr>
          <p:cNvPr id="188" name="Google Shape;188;p25"/>
          <p:cNvSpPr txBox="1"/>
          <p:nvPr/>
        </p:nvSpPr>
        <p:spPr>
          <a:xfrm>
            <a:off x="7193900" y="4491500"/>
            <a:ext cx="195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Lato"/>
                <a:ea typeface="Lato"/>
                <a:cs typeface="Lato"/>
                <a:sym typeface="Lato"/>
              </a:rPr>
              <a:t>Fig 2. Methodology chart [2]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